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49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48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47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34.xml" ContentType="application/vnd.openxmlformats-officedocument.presentationml.slide+xml"/>
  <Override PartName="/ppt/slides/slide26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35.xml" ContentType="application/vnd.openxmlformats-officedocument.presentationml.slide+xml"/>
  <Override PartName="/ppt/slides/slide40.xml" ContentType="application/vnd.openxmlformats-officedocument.presentationml.slide+xml"/>
  <Override PartName="/ppt/slides/slide37.xml" ContentType="application/vnd.openxmlformats-officedocument.presentationml.slide+xml"/>
  <Override PartName="/ppt/slides/slide41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5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795" r:id="rId2"/>
  </p:sldMasterIdLst>
  <p:notesMasterIdLst>
    <p:notesMasterId r:id="rId52"/>
  </p:notesMasterIdLst>
  <p:handoutMasterIdLst>
    <p:handoutMasterId r:id="rId53"/>
  </p:handoutMasterIdLst>
  <p:sldIdLst>
    <p:sldId id="361" r:id="rId3"/>
    <p:sldId id="363" r:id="rId4"/>
    <p:sldId id="572" r:id="rId5"/>
    <p:sldId id="590" r:id="rId6"/>
    <p:sldId id="592" r:id="rId7"/>
    <p:sldId id="612" r:id="rId8"/>
    <p:sldId id="610" r:id="rId9"/>
    <p:sldId id="531" r:id="rId10"/>
    <p:sldId id="535" r:id="rId11"/>
    <p:sldId id="596" r:id="rId12"/>
    <p:sldId id="532" r:id="rId13"/>
    <p:sldId id="573" r:id="rId14"/>
    <p:sldId id="613" r:id="rId15"/>
    <p:sldId id="586" r:id="rId16"/>
    <p:sldId id="588" r:id="rId17"/>
    <p:sldId id="587" r:id="rId18"/>
    <p:sldId id="589" r:id="rId19"/>
    <p:sldId id="603" r:id="rId20"/>
    <p:sldId id="580" r:id="rId21"/>
    <p:sldId id="604" r:id="rId22"/>
    <p:sldId id="579" r:id="rId23"/>
    <p:sldId id="605" r:id="rId24"/>
    <p:sldId id="582" r:id="rId25"/>
    <p:sldId id="606" r:id="rId26"/>
    <p:sldId id="578" r:id="rId27"/>
    <p:sldId id="607" r:id="rId28"/>
    <p:sldId id="577" r:id="rId29"/>
    <p:sldId id="608" r:id="rId30"/>
    <p:sldId id="584" r:id="rId31"/>
    <p:sldId id="609" r:id="rId32"/>
    <p:sldId id="623" r:id="rId33"/>
    <p:sldId id="622" r:id="rId34"/>
    <p:sldId id="617" r:id="rId35"/>
    <p:sldId id="618" r:id="rId36"/>
    <p:sldId id="619" r:id="rId37"/>
    <p:sldId id="620" r:id="rId38"/>
    <p:sldId id="621" r:id="rId39"/>
    <p:sldId id="598" r:id="rId40"/>
    <p:sldId id="611" r:id="rId41"/>
    <p:sldId id="597" r:id="rId42"/>
    <p:sldId id="593" r:id="rId43"/>
    <p:sldId id="585" r:id="rId44"/>
    <p:sldId id="599" r:id="rId45"/>
    <p:sldId id="600" r:id="rId46"/>
    <p:sldId id="616" r:id="rId47"/>
    <p:sldId id="614" r:id="rId48"/>
    <p:sldId id="601" r:id="rId49"/>
    <p:sldId id="602" r:id="rId50"/>
    <p:sldId id="615" r:id="rId51"/>
  </p:sldIdLst>
  <p:sldSz cx="9144000" cy="6858000" type="letter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b="1" i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9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7">
          <p15:clr>
            <a:srgbClr val="A4A3A4"/>
          </p15:clr>
        </p15:guide>
        <p15:guide id="2" pos="29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D62C"/>
    <a:srgbClr val="000099"/>
    <a:srgbClr val="0D5FE3"/>
    <a:srgbClr val="003300"/>
    <a:srgbClr val="99CC00"/>
    <a:srgbClr val="FF5050"/>
    <a:srgbClr val="0099FF"/>
    <a:srgbClr val="000066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242" autoAdjust="0"/>
    <p:restoredTop sz="95031" autoAdjust="0"/>
  </p:normalViewPr>
  <p:slideViewPr>
    <p:cSldViewPr snapToGrid="0">
      <p:cViewPr varScale="1">
        <p:scale>
          <a:sx n="104" d="100"/>
          <a:sy n="104" d="100"/>
        </p:scale>
        <p:origin x="726" y="96"/>
      </p:cViewPr>
      <p:guideLst>
        <p:guide orient="horz" pos="2496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690" y="762"/>
      </p:cViewPr>
      <p:guideLst>
        <p:guide orient="horz" pos="2187"/>
        <p:guide pos="29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handoutMaster" Target="handoutMasters/handoutMaster1.xml"/><Relationship Id="rId58" Type="http://schemas.openxmlformats.org/officeDocument/2006/relationships/customXml" Target="../customXml/item1.xml"/><Relationship Id="rId5" Type="http://schemas.openxmlformats.org/officeDocument/2006/relationships/slide" Target="slides/slide3.xml"/><Relationship Id="rId61" Type="http://schemas.openxmlformats.org/officeDocument/2006/relationships/customXml" Target="../customXml/item4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customXml" Target="../customXml/item2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notesMaster" Target="notesMasters/notesMaster1.xml"/><Relationship Id="rId60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3.xml"/><Relationship Id="rId2" Type="http://schemas.openxmlformats.org/officeDocument/2006/relationships/slide" Target="slides/slide10.xml"/><Relationship Id="rId1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2091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0371"/>
            <a:ext cx="3038161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4" tIns="0" rIns="19364" bIns="0" numCol="1" anchor="t" anchorCtr="0" compatLnSpc="1">
            <a:prstTxWarp prst="textNoShape">
              <a:avLst/>
            </a:prstTxWarp>
          </a:bodyPr>
          <a:lstStyle>
            <a:lvl1pPr algn="l" defTabSz="930270">
              <a:defRPr sz="10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30371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4" tIns="0" rIns="19364" bIns="0" numCol="1" anchor="t" anchorCtr="0" compatLnSpc="1">
            <a:prstTxWarp prst="textNoShape">
              <a:avLst/>
            </a:prstTxWarp>
          </a:bodyPr>
          <a:lstStyle>
            <a:lvl1pPr algn="r" defTabSz="930270">
              <a:defRPr sz="10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31838"/>
            <a:ext cx="4597400" cy="3448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8028"/>
            <a:ext cx="5142244" cy="4151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98" tIns="46798" rIns="93598" bIns="467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2490"/>
            <a:ext cx="3038161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4" tIns="0" rIns="19364" bIns="0" numCol="1" anchor="b" anchorCtr="0" compatLnSpc="1">
            <a:prstTxWarp prst="textNoShape">
              <a:avLst/>
            </a:prstTxWarp>
          </a:bodyPr>
          <a:lstStyle>
            <a:lvl1pPr algn="l" defTabSz="930270">
              <a:defRPr sz="10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4" tIns="0" rIns="19364" bIns="0" numCol="1" anchor="b" anchorCtr="0" compatLnSpc="1">
            <a:prstTxWarp prst="textNoShape">
              <a:avLst/>
            </a:prstTxWarp>
          </a:bodyPr>
          <a:lstStyle>
            <a:lvl1pPr algn="r" defTabSz="930270">
              <a:defRPr sz="10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757CC3A5-F2D2-4E3D-B47B-CAC3BAB7F1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736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759E3A15-0763-47FF-B659-0CD2D25A498F}" type="slidenum">
              <a:rPr lang="en-US" smtClean="0"/>
              <a:pPr defTabSz="925513"/>
              <a:t>1</a:t>
            </a:fld>
            <a:endParaRPr lang="en-US" dirty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3738"/>
            <a:ext cx="4597400" cy="34480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18028"/>
            <a:ext cx="5142244" cy="4586272"/>
          </a:xfrm>
          <a:noFill/>
          <a:ln/>
        </p:spPr>
        <p:txBody>
          <a:bodyPr/>
          <a:lstStyle/>
          <a:p>
            <a:pPr>
              <a:lnSpc>
                <a:spcPct val="140000"/>
              </a:lnSpc>
            </a:pPr>
            <a:endParaRPr lang="en-US" sz="1100" b="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71500" lvl="1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endParaRPr lang="en-US" altLang="en-US" sz="1200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A25C3A4-45E2-423C-9A7E-42E1439F2751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4720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2DCB2E-7CB5-4833-89B4-4037B284C47D}" type="slidenum">
              <a:rPr lang="en-US"/>
              <a:pPr/>
              <a:t>11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18028"/>
            <a:ext cx="5142244" cy="4152690"/>
          </a:xfrm>
          <a:noFill/>
          <a:ln/>
        </p:spPr>
        <p:txBody>
          <a:bodyPr/>
          <a:lstStyle/>
          <a:p>
            <a:pPr eaLnBrk="1" hangingPunct="1"/>
            <a:endParaRPr lang="en-US" b="1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12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12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5552873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759E3A15-0763-47FF-B659-0CD2D25A498F}" type="slidenum">
              <a:rPr lang="en-US" smtClean="0"/>
              <a:pPr defTabSz="925513"/>
              <a:t>13</a:t>
            </a:fld>
            <a:endParaRPr lang="en-US" dirty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3738"/>
            <a:ext cx="4597400" cy="34480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18028"/>
            <a:ext cx="5142244" cy="4586272"/>
          </a:xfrm>
          <a:noFill/>
          <a:ln/>
        </p:spPr>
        <p:txBody>
          <a:bodyPr/>
          <a:lstStyle/>
          <a:p>
            <a:pPr>
              <a:lnSpc>
                <a:spcPct val="140000"/>
              </a:lnSpc>
            </a:pPr>
            <a:endParaRPr lang="en-US" sz="1100" b="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3748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14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14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687990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15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15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959104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16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16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2251147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17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17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7027389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18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18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5520650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19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19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689611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5B485-B29F-4E7F-BE76-38BD88E8DB7F}" type="slidenum">
              <a:rPr lang="en-US" smtClean="0">
                <a:cs typeface="Arial" charset="0"/>
              </a:rPr>
              <a:pPr/>
              <a:t>2</a:t>
            </a:fld>
            <a:endParaRPr lang="en-US" dirty="0" smtClean="0">
              <a:cs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6438"/>
            <a:ext cx="4629150" cy="3471862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7" y="4414831"/>
            <a:ext cx="5552447" cy="4181462"/>
          </a:xfrm>
          <a:noFill/>
          <a:ln/>
        </p:spPr>
        <p:txBody>
          <a:bodyPr/>
          <a:lstStyle/>
          <a:p>
            <a:pPr marL="171450" indent="-171450">
              <a:buFontTx/>
              <a:buChar char="•"/>
            </a:pPr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20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20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7317420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21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21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5156352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22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22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6676056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23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23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3151231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24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24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0201421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25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25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667072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26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26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832931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27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27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6592941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28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28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2311099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29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29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46289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3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3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6958052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30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30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9265527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31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31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7708121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759E3A15-0763-47FF-B659-0CD2D25A498F}" type="slidenum">
              <a:rPr lang="en-US" smtClean="0"/>
              <a:pPr defTabSz="925513"/>
              <a:t>32</a:t>
            </a:fld>
            <a:endParaRPr lang="en-US" dirty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3738"/>
            <a:ext cx="4597400" cy="34480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18028"/>
            <a:ext cx="5142244" cy="4586272"/>
          </a:xfrm>
          <a:noFill/>
          <a:ln/>
        </p:spPr>
        <p:txBody>
          <a:bodyPr/>
          <a:lstStyle/>
          <a:p>
            <a:pPr>
              <a:lnSpc>
                <a:spcPct val="140000"/>
              </a:lnSpc>
            </a:pPr>
            <a:endParaRPr lang="en-US" sz="1100" b="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1062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58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07C5173-3A9D-4BF9-A248-C39BAC42BC33}" type="slidenum">
              <a:rPr lang="en-US" altLang="en-US" smtClean="0"/>
              <a:pPr>
                <a:spcBef>
                  <a:spcPct val="0"/>
                </a:spcBef>
              </a:pPr>
              <a:t>33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225895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58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8ED764B-9FCE-43B8-BA02-AC895FBB4274}" type="slidenum">
              <a:rPr lang="en-US" altLang="en-US" smtClean="0"/>
              <a:pPr>
                <a:spcBef>
                  <a:spcPct val="0"/>
                </a:spcBef>
              </a:pPr>
              <a:t>34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972059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58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C889E3B-C1C7-405D-ACB1-CA0FA0DBC5FF}" type="slidenum">
              <a:rPr lang="en-US" altLang="en-US" smtClean="0"/>
              <a:pPr>
                <a:spcBef>
                  <a:spcPct val="0"/>
                </a:spcBef>
              </a:pPr>
              <a:t>36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023216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759E3A15-0763-47FF-B659-0CD2D25A498F}" type="slidenum">
              <a:rPr lang="en-US" smtClean="0"/>
              <a:pPr defTabSz="925513"/>
              <a:t>38</a:t>
            </a:fld>
            <a:endParaRPr lang="en-US" dirty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3738"/>
            <a:ext cx="4597400" cy="34480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18028"/>
            <a:ext cx="5142244" cy="4586272"/>
          </a:xfrm>
          <a:noFill/>
          <a:ln/>
        </p:spPr>
        <p:txBody>
          <a:bodyPr/>
          <a:lstStyle/>
          <a:p>
            <a:pPr>
              <a:lnSpc>
                <a:spcPct val="140000"/>
              </a:lnSpc>
            </a:pPr>
            <a:endParaRPr lang="en-US" sz="1100" b="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27371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5B485-B29F-4E7F-BE76-38BD88E8DB7F}" type="slidenum">
              <a:rPr lang="en-US" smtClean="0">
                <a:cs typeface="Arial" charset="0"/>
              </a:rPr>
              <a:pPr/>
              <a:t>39</a:t>
            </a:fld>
            <a:endParaRPr lang="en-US" dirty="0" smtClean="0">
              <a:cs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6438"/>
            <a:ext cx="4629150" cy="3471862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7" y="4414831"/>
            <a:ext cx="5552447" cy="4181462"/>
          </a:xfrm>
          <a:noFill/>
          <a:ln/>
        </p:spPr>
        <p:txBody>
          <a:bodyPr/>
          <a:lstStyle/>
          <a:p>
            <a:pPr marL="171450" indent="-171450">
              <a:buFontTx/>
              <a:buChar char="•"/>
            </a:pPr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3147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40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40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11041270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41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41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465224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5B485-B29F-4E7F-BE76-38BD88E8DB7F}" type="slidenum">
              <a:rPr lang="en-US" smtClean="0">
                <a:cs typeface="Arial" charset="0"/>
              </a:rPr>
              <a:pPr/>
              <a:t>4</a:t>
            </a:fld>
            <a:endParaRPr lang="en-US" dirty="0" smtClean="0">
              <a:cs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6438"/>
            <a:ext cx="4629150" cy="3471862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7" y="4414831"/>
            <a:ext cx="5552447" cy="4181462"/>
          </a:xfrm>
          <a:noFill/>
          <a:ln/>
        </p:spPr>
        <p:txBody>
          <a:bodyPr/>
          <a:lstStyle/>
          <a:p>
            <a:pPr marL="171450" indent="-171450">
              <a:buFontTx/>
              <a:buChar char="•"/>
            </a:pPr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07001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42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42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79117576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43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43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45321938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44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44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18116100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45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45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00453784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46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46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59940327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47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47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50852378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48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48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402581291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5513"/>
            <a:fld id="{759E3A15-0763-47FF-B659-0CD2D25A498F}" type="slidenum">
              <a:rPr lang="en-US" smtClean="0"/>
              <a:pPr defTabSz="925513"/>
              <a:t>49</a:t>
            </a:fld>
            <a:endParaRPr lang="en-US" dirty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3738"/>
            <a:ext cx="4597400" cy="34480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18028"/>
            <a:ext cx="5142244" cy="4586272"/>
          </a:xfrm>
          <a:noFill/>
          <a:ln/>
        </p:spPr>
        <p:txBody>
          <a:bodyPr/>
          <a:lstStyle/>
          <a:p>
            <a:pPr>
              <a:lnSpc>
                <a:spcPct val="140000"/>
              </a:lnSpc>
            </a:pPr>
            <a:endParaRPr lang="en-US" sz="1100" b="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52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5B485-B29F-4E7F-BE76-38BD88E8DB7F}" type="slidenum">
              <a:rPr lang="en-US" smtClean="0">
                <a:cs typeface="Arial" charset="0"/>
              </a:rPr>
              <a:pPr/>
              <a:t>5</a:t>
            </a:fld>
            <a:endParaRPr lang="en-US" dirty="0" smtClean="0">
              <a:cs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6438"/>
            <a:ext cx="4629150" cy="3471862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7" y="4414831"/>
            <a:ext cx="5552447" cy="4181462"/>
          </a:xfrm>
          <a:noFill/>
          <a:ln/>
        </p:spPr>
        <p:txBody>
          <a:bodyPr/>
          <a:lstStyle/>
          <a:p>
            <a:pPr marL="171450" indent="-171450">
              <a:buFontTx/>
              <a:buChar char="•"/>
            </a:pPr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016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5B485-B29F-4E7F-BE76-38BD88E8DB7F}" type="slidenum">
              <a:rPr lang="en-US" smtClean="0">
                <a:cs typeface="Arial" charset="0"/>
              </a:rPr>
              <a:pPr/>
              <a:t>6</a:t>
            </a:fld>
            <a:endParaRPr lang="en-US" dirty="0" smtClean="0">
              <a:cs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6438"/>
            <a:ext cx="4629150" cy="3471862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7" y="4414831"/>
            <a:ext cx="5552447" cy="4181462"/>
          </a:xfrm>
          <a:noFill/>
          <a:ln/>
        </p:spPr>
        <p:txBody>
          <a:bodyPr/>
          <a:lstStyle/>
          <a:p>
            <a:pPr marL="171450" indent="-171450">
              <a:buFontTx/>
              <a:buChar char="•"/>
            </a:pPr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509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F03D8-D0A3-44EA-A39B-4A61658C9424}" type="slidenum">
              <a:rPr lang="en-US"/>
              <a:pPr/>
              <a:t>7</a:t>
            </a:fld>
            <a:endParaRPr 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972240" y="8802490"/>
            <a:ext cx="3038160" cy="4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11" tIns="0" rIns="19311" bIns="0" anchor="b"/>
          <a:lstStyle/>
          <a:p>
            <a:pPr algn="r" defTabSz="927068" eaLnBrk="0" hangingPunct="0"/>
            <a:fld id="{94C5C4D4-48CE-4818-9212-C3D509E1BA84}" type="slidenum">
              <a:rPr lang="en-US" sz="1000" i="1"/>
              <a:pPr algn="r" defTabSz="927068" eaLnBrk="0" hangingPunct="0"/>
              <a:t>7</a:t>
            </a:fld>
            <a:endParaRPr lang="en-US" sz="1000" i="1" dirty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4" y="4418028"/>
            <a:ext cx="5139034" cy="4152690"/>
          </a:xfrm>
          <a:noFill/>
          <a:ln/>
        </p:spPr>
        <p:txBody>
          <a:bodyPr lIns="93333" tIns="46667" rIns="93333" bIns="46667"/>
          <a:lstStyle/>
          <a:p>
            <a:pPr eaLnBrk="1" hangingPunct="1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580904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8152CE-CC2A-497A-A732-E2026106CF2E}" type="slidenum">
              <a:rPr lang="en-US"/>
              <a:pPr/>
              <a:t>8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30250"/>
            <a:ext cx="4597400" cy="344805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078" y="4418028"/>
            <a:ext cx="5142244" cy="4152690"/>
          </a:xfrm>
          <a:noFill/>
          <a:ln/>
        </p:spPr>
        <p:txBody>
          <a:bodyPr/>
          <a:lstStyle/>
          <a:p>
            <a:pPr marL="171450" indent="-171450" eaLnBrk="1" hangingPunct="1">
              <a:buFont typeface="Arial" panose="020B0604020202020204" pitchFamily="34" charset="0"/>
              <a:buChar char="•"/>
            </a:pPr>
            <a:endParaRPr lang="en-US" b="1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71500" lvl="1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endParaRPr lang="en-US" altLang="en-US" sz="1200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A25C3A4-45E2-423C-9A7E-42E1439F2751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3D NPC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24003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8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1050" y="1809750"/>
            <a:ext cx="7772400" cy="14700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581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067175"/>
            <a:ext cx="58674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959" y="4120738"/>
            <a:ext cx="2010199" cy="221926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328613"/>
            <a:ext cx="2065338" cy="6148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28613"/>
            <a:ext cx="6045200" cy="6148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8613"/>
            <a:ext cx="8229600" cy="838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3716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05338" y="13716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7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3D NPC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9812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227" y="5386885"/>
            <a:ext cx="1143000" cy="126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068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7835300-2B97-4726-9325-B8E36DBAE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630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2"/>
          <p:cNvSpPr txBox="1">
            <a:spLocks noChangeArrowheads="1"/>
          </p:cNvSpPr>
          <p:nvPr/>
        </p:nvSpPr>
        <p:spPr bwMode="auto">
          <a:xfrm>
            <a:off x="1219200" y="12954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  <a:defRPr/>
            </a:pPr>
            <a:r>
              <a:rPr lang="en-US" sz="1600" dirty="0">
                <a:solidFill>
                  <a:srgbClr val="000000"/>
                </a:solidFill>
                <a:latin typeface="Arial Black" pitchFamily="34" charset="0"/>
                <a:cs typeface="Arial"/>
              </a:rPr>
              <a:t>BUPERS 3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6200" y="76200"/>
            <a:ext cx="2667000" cy="1752600"/>
            <a:chOff x="231" y="385"/>
            <a:chExt cx="5053" cy="3341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2204" y="1904"/>
              <a:ext cx="3080" cy="802"/>
              <a:chOff x="2204" y="1904"/>
              <a:chExt cx="3080" cy="802"/>
            </a:xfrm>
          </p:grpSpPr>
          <p:sp>
            <p:nvSpPr>
              <p:cNvPr id="32" name="Freeform 14"/>
              <p:cNvSpPr>
                <a:spLocks/>
              </p:cNvSpPr>
              <p:nvPr/>
            </p:nvSpPr>
            <p:spPr bwMode="auto">
              <a:xfrm>
                <a:off x="2228" y="1904"/>
                <a:ext cx="1841" cy="802"/>
              </a:xfrm>
              <a:custGeom>
                <a:avLst/>
                <a:gdLst/>
                <a:ahLst/>
                <a:cxnLst>
                  <a:cxn ang="0">
                    <a:pos x="9" y="803"/>
                  </a:cxn>
                  <a:cxn ang="0">
                    <a:pos x="603" y="173"/>
                  </a:cxn>
                  <a:cxn ang="0">
                    <a:pos x="1245" y="41"/>
                  </a:cxn>
                  <a:cxn ang="0">
                    <a:pos x="1839" y="419"/>
                  </a:cxn>
                  <a:cxn ang="0">
                    <a:pos x="1293" y="215"/>
                  </a:cxn>
                  <a:cxn ang="0">
                    <a:pos x="657" y="347"/>
                  </a:cxn>
                  <a:cxn ang="0">
                    <a:pos x="9" y="803"/>
                  </a:cxn>
                </a:cxnLst>
                <a:rect l="0" t="0" r="r" b="b"/>
                <a:pathLst>
                  <a:path w="1839" h="803">
                    <a:moveTo>
                      <a:pt x="9" y="803"/>
                    </a:moveTo>
                    <a:cubicBezTo>
                      <a:pt x="0" y="774"/>
                      <a:pt x="397" y="300"/>
                      <a:pt x="603" y="173"/>
                    </a:cubicBezTo>
                    <a:cubicBezTo>
                      <a:pt x="809" y="46"/>
                      <a:pt x="1039" y="0"/>
                      <a:pt x="1245" y="41"/>
                    </a:cubicBezTo>
                    <a:cubicBezTo>
                      <a:pt x="1451" y="82"/>
                      <a:pt x="1831" y="390"/>
                      <a:pt x="1839" y="419"/>
                    </a:cubicBezTo>
                    <a:cubicBezTo>
                      <a:pt x="1839" y="419"/>
                      <a:pt x="1490" y="227"/>
                      <a:pt x="1293" y="215"/>
                    </a:cubicBezTo>
                    <a:cubicBezTo>
                      <a:pt x="1096" y="203"/>
                      <a:pt x="871" y="249"/>
                      <a:pt x="657" y="347"/>
                    </a:cubicBezTo>
                    <a:cubicBezTo>
                      <a:pt x="443" y="445"/>
                      <a:pt x="144" y="708"/>
                      <a:pt x="9" y="803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tint val="0"/>
                      <a:invGamma/>
                    </a:srgbClr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eaLnBrk="1" hangingPunct="1">
                  <a:lnSpc>
                    <a:spcPct val="80000"/>
                  </a:lnSpc>
                  <a:defRPr/>
                </a:pPr>
                <a:endParaRPr lang="en-US" sz="2800" i="0" dirty="0">
                  <a:solidFill>
                    <a:srgbClr val="3333CC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3" name="Freeform 15"/>
              <p:cNvSpPr>
                <a:spLocks/>
              </p:cNvSpPr>
              <p:nvPr/>
            </p:nvSpPr>
            <p:spPr bwMode="auto">
              <a:xfrm>
                <a:off x="2204" y="2252"/>
                <a:ext cx="2472" cy="451"/>
              </a:xfrm>
              <a:custGeom>
                <a:avLst/>
                <a:gdLst/>
                <a:ahLst/>
                <a:cxnLst>
                  <a:cxn ang="0">
                    <a:pos x="45" y="453"/>
                  </a:cxn>
                  <a:cxn ang="0">
                    <a:pos x="570" y="327"/>
                  </a:cxn>
                  <a:cxn ang="0">
                    <a:pos x="1152" y="48"/>
                  </a:cxn>
                  <a:cxn ang="0">
                    <a:pos x="1857" y="138"/>
                  </a:cxn>
                  <a:cxn ang="0">
                    <a:pos x="2253" y="234"/>
                  </a:cxn>
                  <a:cxn ang="0">
                    <a:pos x="2430" y="87"/>
                  </a:cxn>
                  <a:cxn ang="0">
                    <a:pos x="2472" y="117"/>
                  </a:cxn>
                  <a:cxn ang="0">
                    <a:pos x="1932" y="261"/>
                  </a:cxn>
                  <a:cxn ang="0">
                    <a:pos x="1377" y="260"/>
                  </a:cxn>
                  <a:cxn ang="0">
                    <a:pos x="858" y="453"/>
                  </a:cxn>
                  <a:cxn ang="0">
                    <a:pos x="45" y="453"/>
                  </a:cxn>
                </a:cxnLst>
                <a:rect l="0" t="0" r="r" b="b"/>
                <a:pathLst>
                  <a:path w="2473" h="453">
                    <a:moveTo>
                      <a:pt x="45" y="453"/>
                    </a:moveTo>
                    <a:cubicBezTo>
                      <a:pt x="0" y="430"/>
                      <a:pt x="386" y="394"/>
                      <a:pt x="570" y="327"/>
                    </a:cubicBezTo>
                    <a:cubicBezTo>
                      <a:pt x="754" y="260"/>
                      <a:pt x="879" y="96"/>
                      <a:pt x="1152" y="48"/>
                    </a:cubicBezTo>
                    <a:cubicBezTo>
                      <a:pt x="1425" y="0"/>
                      <a:pt x="1674" y="78"/>
                      <a:pt x="1857" y="138"/>
                    </a:cubicBezTo>
                    <a:cubicBezTo>
                      <a:pt x="2040" y="198"/>
                      <a:pt x="2151" y="237"/>
                      <a:pt x="2253" y="234"/>
                    </a:cubicBezTo>
                    <a:cubicBezTo>
                      <a:pt x="2347" y="235"/>
                      <a:pt x="2399" y="118"/>
                      <a:pt x="2430" y="87"/>
                    </a:cubicBezTo>
                    <a:cubicBezTo>
                      <a:pt x="2433" y="88"/>
                      <a:pt x="2473" y="116"/>
                      <a:pt x="2472" y="117"/>
                    </a:cubicBezTo>
                    <a:cubicBezTo>
                      <a:pt x="2439" y="154"/>
                      <a:pt x="2352" y="363"/>
                      <a:pt x="1932" y="261"/>
                    </a:cubicBezTo>
                    <a:cubicBezTo>
                      <a:pt x="1512" y="159"/>
                      <a:pt x="1489" y="212"/>
                      <a:pt x="1377" y="260"/>
                    </a:cubicBezTo>
                    <a:cubicBezTo>
                      <a:pt x="1265" y="308"/>
                      <a:pt x="1094" y="414"/>
                      <a:pt x="858" y="453"/>
                    </a:cubicBezTo>
                    <a:lnTo>
                      <a:pt x="45" y="4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tint val="0"/>
                      <a:invGamma/>
                    </a:srgbClr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eaLnBrk="1" hangingPunct="1">
                  <a:lnSpc>
                    <a:spcPct val="80000"/>
                  </a:lnSpc>
                  <a:defRPr/>
                </a:pPr>
                <a:endParaRPr lang="en-US" sz="2800" i="0" dirty="0">
                  <a:solidFill>
                    <a:srgbClr val="3333CC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4" name="Freeform 16"/>
              <p:cNvSpPr>
                <a:spLocks/>
              </p:cNvSpPr>
              <p:nvPr/>
            </p:nvSpPr>
            <p:spPr bwMode="auto">
              <a:xfrm>
                <a:off x="3621" y="2473"/>
                <a:ext cx="1663" cy="230"/>
              </a:xfrm>
              <a:custGeom>
                <a:avLst/>
                <a:gdLst/>
                <a:ahLst/>
                <a:cxnLst>
                  <a:cxn ang="0">
                    <a:pos x="0" y="228"/>
                  </a:cxn>
                  <a:cxn ang="0">
                    <a:pos x="354" y="80"/>
                  </a:cxn>
                  <a:cxn ang="0">
                    <a:pos x="804" y="146"/>
                  </a:cxn>
                  <a:cxn ang="0">
                    <a:pos x="1042" y="90"/>
                  </a:cxn>
                  <a:cxn ang="0">
                    <a:pos x="1190" y="0"/>
                  </a:cxn>
                  <a:cxn ang="0">
                    <a:pos x="1464" y="230"/>
                  </a:cxn>
                  <a:cxn ang="0">
                    <a:pos x="0" y="228"/>
                  </a:cxn>
                </a:cxnLst>
                <a:rect l="0" t="0" r="r" b="b"/>
                <a:pathLst>
                  <a:path w="1662" h="230">
                    <a:moveTo>
                      <a:pt x="0" y="228"/>
                    </a:moveTo>
                    <a:cubicBezTo>
                      <a:pt x="40" y="172"/>
                      <a:pt x="152" y="122"/>
                      <a:pt x="354" y="80"/>
                    </a:cubicBezTo>
                    <a:cubicBezTo>
                      <a:pt x="556" y="38"/>
                      <a:pt x="672" y="170"/>
                      <a:pt x="804" y="146"/>
                    </a:cubicBezTo>
                    <a:cubicBezTo>
                      <a:pt x="936" y="122"/>
                      <a:pt x="978" y="114"/>
                      <a:pt x="1042" y="90"/>
                    </a:cubicBezTo>
                    <a:lnTo>
                      <a:pt x="1190" y="0"/>
                    </a:lnTo>
                    <a:cubicBezTo>
                      <a:pt x="1260" y="23"/>
                      <a:pt x="1662" y="192"/>
                      <a:pt x="1464" y="230"/>
                    </a:cubicBezTo>
                    <a:cubicBezTo>
                      <a:pt x="1260" y="226"/>
                      <a:pt x="102" y="228"/>
                      <a:pt x="0" y="22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AFAF"/>
                  </a:gs>
                  <a:gs pos="100000">
                    <a:srgbClr val="FFAFAF">
                      <a:gamma/>
                      <a:tint val="0"/>
                      <a:invGamma/>
                    </a:srgbClr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eaLnBrk="1" hangingPunct="1">
                  <a:lnSpc>
                    <a:spcPct val="80000"/>
                  </a:lnSpc>
                  <a:defRPr/>
                </a:pPr>
                <a:endParaRPr lang="en-US" sz="2800" i="0" dirty="0">
                  <a:solidFill>
                    <a:srgbClr val="3333CC"/>
                  </a:solidFill>
                  <a:latin typeface="Arial"/>
                  <a:cs typeface="Arial"/>
                </a:endParaRPr>
              </a:p>
            </p:txBody>
          </p:sp>
        </p:grp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231" y="385"/>
              <a:ext cx="3195" cy="3341"/>
              <a:chOff x="231" y="385"/>
              <a:chExt cx="3195" cy="3341"/>
            </a:xfrm>
          </p:grpSpPr>
          <p:sp>
            <p:nvSpPr>
              <p:cNvPr id="8" name="Freeform 18"/>
              <p:cNvSpPr>
                <a:spLocks/>
              </p:cNvSpPr>
              <p:nvPr/>
            </p:nvSpPr>
            <p:spPr bwMode="auto">
              <a:xfrm>
                <a:off x="2391" y="1659"/>
                <a:ext cx="1035" cy="118"/>
              </a:xfrm>
              <a:custGeom>
                <a:avLst/>
                <a:gdLst/>
                <a:ahLst/>
                <a:cxnLst>
                  <a:cxn ang="0">
                    <a:pos x="97" y="1"/>
                  </a:cxn>
                  <a:cxn ang="0">
                    <a:pos x="1034" y="0"/>
                  </a:cxn>
                  <a:cxn ang="0">
                    <a:pos x="0" y="120"/>
                  </a:cxn>
                  <a:cxn ang="0">
                    <a:pos x="97" y="1"/>
                  </a:cxn>
                </a:cxnLst>
                <a:rect l="0" t="0" r="r" b="b"/>
                <a:pathLst>
                  <a:path w="1034" h="120">
                    <a:moveTo>
                      <a:pt x="97" y="1"/>
                    </a:moveTo>
                    <a:lnTo>
                      <a:pt x="1034" y="0"/>
                    </a:lnTo>
                    <a:lnTo>
                      <a:pt x="0" y="120"/>
                    </a:lnTo>
                    <a:lnTo>
                      <a:pt x="97" y="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FF">
                      <a:gamma/>
                      <a:shade val="46275"/>
                      <a:invGamma/>
                    </a:srgbClr>
                  </a:gs>
                  <a:gs pos="100000">
                    <a:srgbClr val="0000FF"/>
                  </a:gs>
                </a:gsLst>
                <a:lin ang="0" scaled="1"/>
              </a:gradFill>
              <a:ln w="31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eaLnBrk="1" hangingPunct="1">
                  <a:lnSpc>
                    <a:spcPct val="80000"/>
                  </a:lnSpc>
                  <a:defRPr/>
                </a:pPr>
                <a:endParaRPr lang="en-US" sz="2800" i="0" dirty="0">
                  <a:solidFill>
                    <a:srgbClr val="3333CC"/>
                  </a:solidFill>
                  <a:latin typeface="Arial"/>
                  <a:cs typeface="Arial"/>
                </a:endParaRPr>
              </a:p>
            </p:txBody>
          </p:sp>
          <p:grpSp>
            <p:nvGrpSpPr>
              <p:cNvPr id="6" name="Group 19"/>
              <p:cNvGrpSpPr>
                <a:grpSpLocks/>
              </p:cNvGrpSpPr>
              <p:nvPr/>
            </p:nvGrpSpPr>
            <p:grpSpPr bwMode="auto">
              <a:xfrm>
                <a:off x="231" y="385"/>
                <a:ext cx="3188" cy="3341"/>
                <a:chOff x="231" y="385"/>
                <a:chExt cx="3188" cy="3341"/>
              </a:xfrm>
            </p:grpSpPr>
            <p:grpSp>
              <p:nvGrpSpPr>
                <p:cNvPr id="7" name="Group 20"/>
                <p:cNvGrpSpPr>
                  <a:grpSpLocks/>
                </p:cNvGrpSpPr>
                <p:nvPr/>
              </p:nvGrpSpPr>
              <p:grpSpPr bwMode="auto">
                <a:xfrm>
                  <a:off x="2063" y="385"/>
                  <a:ext cx="424" cy="1517"/>
                  <a:chOff x="2878" y="352"/>
                  <a:chExt cx="424" cy="1517"/>
                </a:xfrm>
              </p:grpSpPr>
              <p:sp>
                <p:nvSpPr>
                  <p:cNvPr id="30" name="Freeform 21"/>
                  <p:cNvSpPr>
                    <a:spLocks/>
                  </p:cNvSpPr>
                  <p:nvPr/>
                </p:nvSpPr>
                <p:spPr bwMode="auto">
                  <a:xfrm>
                    <a:off x="2878" y="352"/>
                    <a:ext cx="424" cy="139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419"/>
                      </a:cxn>
                      <a:cxn ang="0">
                        <a:pos x="325" y="1398"/>
                      </a:cxn>
                      <a:cxn ang="0">
                        <a:pos x="424" y="127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24" h="1398">
                        <a:moveTo>
                          <a:pt x="0" y="0"/>
                        </a:moveTo>
                        <a:lnTo>
                          <a:pt x="0" y="419"/>
                        </a:lnTo>
                        <a:lnTo>
                          <a:pt x="325" y="1398"/>
                        </a:lnTo>
                        <a:lnTo>
                          <a:pt x="424" y="127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1" name="Freeform 22"/>
                  <p:cNvSpPr>
                    <a:spLocks/>
                  </p:cNvSpPr>
                  <p:nvPr/>
                </p:nvSpPr>
                <p:spPr bwMode="auto">
                  <a:xfrm>
                    <a:off x="2878" y="770"/>
                    <a:ext cx="325" cy="109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419"/>
                      </a:cxn>
                      <a:cxn ang="0">
                        <a:pos x="232" y="1098"/>
                      </a:cxn>
                      <a:cxn ang="0">
                        <a:pos x="325" y="979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25" h="1098">
                        <a:moveTo>
                          <a:pt x="0" y="0"/>
                        </a:moveTo>
                        <a:lnTo>
                          <a:pt x="0" y="419"/>
                        </a:lnTo>
                        <a:lnTo>
                          <a:pt x="232" y="1098"/>
                        </a:lnTo>
                        <a:lnTo>
                          <a:pt x="325" y="9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0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9" name="Group 23"/>
                <p:cNvGrpSpPr>
                  <a:grpSpLocks/>
                </p:cNvGrpSpPr>
                <p:nvPr/>
              </p:nvGrpSpPr>
              <p:grpSpPr bwMode="auto">
                <a:xfrm>
                  <a:off x="1630" y="385"/>
                  <a:ext cx="433" cy="1529"/>
                  <a:chOff x="2439" y="352"/>
                  <a:chExt cx="433" cy="1529"/>
                </a:xfrm>
              </p:grpSpPr>
              <p:sp>
                <p:nvSpPr>
                  <p:cNvPr id="28" name="Freeform 24"/>
                  <p:cNvSpPr>
                    <a:spLocks/>
                  </p:cNvSpPr>
                  <p:nvPr/>
                </p:nvSpPr>
                <p:spPr bwMode="auto">
                  <a:xfrm>
                    <a:off x="2439" y="352"/>
                    <a:ext cx="433" cy="1404"/>
                  </a:xfrm>
                  <a:custGeom>
                    <a:avLst/>
                    <a:gdLst/>
                    <a:ahLst/>
                    <a:cxnLst>
                      <a:cxn ang="0">
                        <a:pos x="434" y="0"/>
                      </a:cxn>
                      <a:cxn ang="0">
                        <a:pos x="434" y="419"/>
                      </a:cxn>
                      <a:cxn ang="0">
                        <a:pos x="115" y="1404"/>
                      </a:cxn>
                      <a:cxn ang="0">
                        <a:pos x="0" y="1289"/>
                      </a:cxn>
                      <a:cxn ang="0">
                        <a:pos x="434" y="0"/>
                      </a:cxn>
                    </a:cxnLst>
                    <a:rect l="0" t="0" r="r" b="b"/>
                    <a:pathLst>
                      <a:path w="434" h="1404">
                        <a:moveTo>
                          <a:pt x="434" y="0"/>
                        </a:moveTo>
                        <a:lnTo>
                          <a:pt x="434" y="419"/>
                        </a:lnTo>
                        <a:lnTo>
                          <a:pt x="115" y="1404"/>
                        </a:lnTo>
                        <a:lnTo>
                          <a:pt x="0" y="1289"/>
                        </a:lnTo>
                        <a:lnTo>
                          <a:pt x="434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9" name="Freeform 25"/>
                  <p:cNvSpPr>
                    <a:spLocks/>
                  </p:cNvSpPr>
                  <p:nvPr/>
                </p:nvSpPr>
                <p:spPr bwMode="auto">
                  <a:xfrm>
                    <a:off x="2553" y="776"/>
                    <a:ext cx="319" cy="1105"/>
                  </a:xfrm>
                  <a:custGeom>
                    <a:avLst/>
                    <a:gdLst/>
                    <a:ahLst/>
                    <a:cxnLst>
                      <a:cxn ang="0">
                        <a:pos x="319" y="0"/>
                      </a:cxn>
                      <a:cxn ang="0">
                        <a:pos x="319" y="419"/>
                      </a:cxn>
                      <a:cxn ang="0">
                        <a:pos x="110" y="1105"/>
                      </a:cxn>
                      <a:cxn ang="0">
                        <a:pos x="0" y="980"/>
                      </a:cxn>
                      <a:cxn ang="0">
                        <a:pos x="319" y="0"/>
                      </a:cxn>
                    </a:cxnLst>
                    <a:rect l="0" t="0" r="r" b="b"/>
                    <a:pathLst>
                      <a:path w="319" h="1105">
                        <a:moveTo>
                          <a:pt x="319" y="0"/>
                        </a:moveTo>
                        <a:lnTo>
                          <a:pt x="319" y="419"/>
                        </a:lnTo>
                        <a:lnTo>
                          <a:pt x="110" y="1105"/>
                        </a:lnTo>
                        <a:lnTo>
                          <a:pt x="0" y="980"/>
                        </a:lnTo>
                        <a:lnTo>
                          <a:pt x="319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10" name="Group 26"/>
                <p:cNvGrpSpPr>
                  <a:grpSpLocks/>
                </p:cNvGrpSpPr>
                <p:nvPr/>
              </p:nvGrpSpPr>
              <p:grpSpPr bwMode="auto">
                <a:xfrm>
                  <a:off x="234" y="1668"/>
                  <a:ext cx="1621" cy="242"/>
                  <a:chOff x="234" y="1668"/>
                  <a:chExt cx="1621" cy="242"/>
                </a:xfrm>
              </p:grpSpPr>
              <p:sp>
                <p:nvSpPr>
                  <p:cNvPr id="26" name="Freeform 27"/>
                  <p:cNvSpPr>
                    <a:spLocks/>
                  </p:cNvSpPr>
                  <p:nvPr/>
                </p:nvSpPr>
                <p:spPr bwMode="auto">
                  <a:xfrm>
                    <a:off x="234" y="1668"/>
                    <a:ext cx="1510" cy="121"/>
                  </a:xfrm>
                  <a:custGeom>
                    <a:avLst/>
                    <a:gdLst/>
                    <a:ahLst/>
                    <a:cxnLst>
                      <a:cxn ang="0">
                        <a:pos x="1395" y="1"/>
                      </a:cxn>
                      <a:cxn ang="0">
                        <a:pos x="0" y="0"/>
                      </a:cxn>
                      <a:cxn ang="0">
                        <a:pos x="426" y="122"/>
                      </a:cxn>
                      <a:cxn ang="0">
                        <a:pos x="1510" y="122"/>
                      </a:cxn>
                      <a:cxn ang="0">
                        <a:pos x="1395" y="1"/>
                      </a:cxn>
                    </a:cxnLst>
                    <a:rect l="0" t="0" r="r" b="b"/>
                    <a:pathLst>
                      <a:path w="1510" h="122">
                        <a:moveTo>
                          <a:pt x="1395" y="1"/>
                        </a:moveTo>
                        <a:lnTo>
                          <a:pt x="0" y="0"/>
                        </a:lnTo>
                        <a:lnTo>
                          <a:pt x="426" y="122"/>
                        </a:lnTo>
                        <a:lnTo>
                          <a:pt x="1510" y="122"/>
                        </a:lnTo>
                        <a:lnTo>
                          <a:pt x="1395" y="1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7" name="Freeform 28"/>
                  <p:cNvSpPr>
                    <a:spLocks/>
                  </p:cNvSpPr>
                  <p:nvPr/>
                </p:nvSpPr>
                <p:spPr bwMode="auto">
                  <a:xfrm>
                    <a:off x="637" y="1789"/>
                    <a:ext cx="1218" cy="121"/>
                  </a:xfrm>
                  <a:custGeom>
                    <a:avLst/>
                    <a:gdLst/>
                    <a:ahLst/>
                    <a:cxnLst>
                      <a:cxn ang="0">
                        <a:pos x="1106" y="0"/>
                      </a:cxn>
                      <a:cxn ang="0">
                        <a:pos x="0" y="0"/>
                      </a:cxn>
                      <a:cxn ang="0">
                        <a:pos x="426" y="122"/>
                      </a:cxn>
                      <a:cxn ang="0">
                        <a:pos x="1218" y="122"/>
                      </a:cxn>
                      <a:cxn ang="0">
                        <a:pos x="1106" y="0"/>
                      </a:cxn>
                    </a:cxnLst>
                    <a:rect l="0" t="0" r="r" b="b"/>
                    <a:pathLst>
                      <a:path w="1218" h="122">
                        <a:moveTo>
                          <a:pt x="1106" y="0"/>
                        </a:moveTo>
                        <a:lnTo>
                          <a:pt x="0" y="0"/>
                        </a:lnTo>
                        <a:lnTo>
                          <a:pt x="426" y="122"/>
                        </a:lnTo>
                        <a:lnTo>
                          <a:pt x="1218" y="122"/>
                        </a:lnTo>
                        <a:lnTo>
                          <a:pt x="110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11" name="Group 29"/>
                <p:cNvGrpSpPr>
                  <a:grpSpLocks/>
                </p:cNvGrpSpPr>
                <p:nvPr/>
              </p:nvGrpSpPr>
              <p:grpSpPr bwMode="auto">
                <a:xfrm>
                  <a:off x="231" y="1668"/>
                  <a:ext cx="1459" cy="799"/>
                  <a:chOff x="1040" y="1635"/>
                  <a:chExt cx="1459" cy="799"/>
                </a:xfrm>
              </p:grpSpPr>
              <p:sp>
                <p:nvSpPr>
                  <p:cNvPr id="24" name="Freeform 30"/>
                  <p:cNvSpPr>
                    <a:spLocks/>
                  </p:cNvSpPr>
                  <p:nvPr/>
                </p:nvSpPr>
                <p:spPr bwMode="auto">
                  <a:xfrm>
                    <a:off x="1040" y="1635"/>
                    <a:ext cx="1299" cy="799"/>
                  </a:xfrm>
                  <a:custGeom>
                    <a:avLst/>
                    <a:gdLst/>
                    <a:ahLst/>
                    <a:cxnLst>
                      <a:cxn ang="0">
                        <a:pos x="1140" y="798"/>
                      </a:cxn>
                      <a:cxn ang="0">
                        <a:pos x="0" y="0"/>
                      </a:cxn>
                      <a:cxn ang="0">
                        <a:pos x="419" y="121"/>
                      </a:cxn>
                      <a:cxn ang="0">
                        <a:pos x="1300" y="732"/>
                      </a:cxn>
                      <a:cxn ang="0">
                        <a:pos x="1140" y="798"/>
                      </a:cxn>
                    </a:cxnLst>
                    <a:rect l="0" t="0" r="r" b="b"/>
                    <a:pathLst>
                      <a:path w="1300" h="798">
                        <a:moveTo>
                          <a:pt x="1140" y="798"/>
                        </a:moveTo>
                        <a:lnTo>
                          <a:pt x="0" y="0"/>
                        </a:lnTo>
                        <a:lnTo>
                          <a:pt x="419" y="121"/>
                        </a:lnTo>
                        <a:lnTo>
                          <a:pt x="1300" y="732"/>
                        </a:lnTo>
                        <a:lnTo>
                          <a:pt x="1140" y="79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/>
                      </a:gs>
                      <a:gs pos="100000">
                        <a:srgbClr val="0000FF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5" name="Freeform 31"/>
                  <p:cNvSpPr>
                    <a:spLocks/>
                  </p:cNvSpPr>
                  <p:nvPr/>
                </p:nvSpPr>
                <p:spPr bwMode="auto">
                  <a:xfrm>
                    <a:off x="1470" y="1762"/>
                    <a:ext cx="1029" cy="605"/>
                  </a:xfrm>
                  <a:custGeom>
                    <a:avLst/>
                    <a:gdLst/>
                    <a:ahLst/>
                    <a:cxnLst>
                      <a:cxn ang="0">
                        <a:pos x="870" y="604"/>
                      </a:cxn>
                      <a:cxn ang="0">
                        <a:pos x="0" y="0"/>
                      </a:cxn>
                      <a:cxn ang="0">
                        <a:pos x="419" y="121"/>
                      </a:cxn>
                      <a:cxn ang="0">
                        <a:pos x="1029" y="538"/>
                      </a:cxn>
                      <a:cxn ang="0">
                        <a:pos x="870" y="604"/>
                      </a:cxn>
                    </a:cxnLst>
                    <a:rect l="0" t="0" r="r" b="b"/>
                    <a:pathLst>
                      <a:path w="1029" h="604">
                        <a:moveTo>
                          <a:pt x="870" y="604"/>
                        </a:moveTo>
                        <a:lnTo>
                          <a:pt x="0" y="0"/>
                        </a:lnTo>
                        <a:lnTo>
                          <a:pt x="419" y="121"/>
                        </a:lnTo>
                        <a:lnTo>
                          <a:pt x="1029" y="538"/>
                        </a:lnTo>
                        <a:lnTo>
                          <a:pt x="870" y="604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/>
                      </a:gs>
                      <a:gs pos="100000">
                        <a:srgbClr val="0000FF">
                          <a:gamma/>
                          <a:shade val="46275"/>
                          <a:invGamma/>
                        </a:srgbClr>
                      </a:gs>
                    </a:gsLst>
                    <a:lin ang="189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12" name="Group 32"/>
                <p:cNvGrpSpPr>
                  <a:grpSpLocks/>
                </p:cNvGrpSpPr>
                <p:nvPr/>
              </p:nvGrpSpPr>
              <p:grpSpPr bwMode="auto">
                <a:xfrm>
                  <a:off x="947" y="2334"/>
                  <a:ext cx="736" cy="1392"/>
                  <a:chOff x="1756" y="2301"/>
                  <a:chExt cx="736" cy="1392"/>
                </a:xfrm>
              </p:grpSpPr>
              <p:sp>
                <p:nvSpPr>
                  <p:cNvPr id="22" name="Freeform 33"/>
                  <p:cNvSpPr>
                    <a:spLocks/>
                  </p:cNvSpPr>
                  <p:nvPr/>
                </p:nvSpPr>
                <p:spPr bwMode="auto">
                  <a:xfrm>
                    <a:off x="1756" y="2367"/>
                    <a:ext cx="590" cy="1326"/>
                  </a:xfrm>
                  <a:custGeom>
                    <a:avLst/>
                    <a:gdLst/>
                    <a:ahLst/>
                    <a:cxnLst>
                      <a:cxn ang="0">
                        <a:pos x="259" y="963"/>
                      </a:cxn>
                      <a:cxn ang="0">
                        <a:pos x="0" y="1326"/>
                      </a:cxn>
                      <a:cxn ang="0">
                        <a:pos x="429" y="66"/>
                      </a:cxn>
                      <a:cxn ang="0">
                        <a:pos x="589" y="0"/>
                      </a:cxn>
                      <a:cxn ang="0">
                        <a:pos x="259" y="963"/>
                      </a:cxn>
                    </a:cxnLst>
                    <a:rect l="0" t="0" r="r" b="b"/>
                    <a:pathLst>
                      <a:path w="589" h="1326">
                        <a:moveTo>
                          <a:pt x="259" y="963"/>
                        </a:moveTo>
                        <a:lnTo>
                          <a:pt x="0" y="1326"/>
                        </a:lnTo>
                        <a:lnTo>
                          <a:pt x="429" y="66"/>
                        </a:lnTo>
                        <a:lnTo>
                          <a:pt x="589" y="0"/>
                        </a:lnTo>
                        <a:lnTo>
                          <a:pt x="259" y="963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54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3" name="Freeform 34"/>
                  <p:cNvSpPr>
                    <a:spLocks/>
                  </p:cNvSpPr>
                  <p:nvPr/>
                </p:nvSpPr>
                <p:spPr bwMode="auto">
                  <a:xfrm>
                    <a:off x="2008" y="2301"/>
                    <a:ext cx="484" cy="1041"/>
                  </a:xfrm>
                  <a:custGeom>
                    <a:avLst/>
                    <a:gdLst/>
                    <a:ahLst/>
                    <a:cxnLst>
                      <a:cxn ang="0">
                        <a:pos x="260" y="682"/>
                      </a:cxn>
                      <a:cxn ang="0">
                        <a:pos x="0" y="1042"/>
                      </a:cxn>
                      <a:cxn ang="0">
                        <a:pos x="326" y="66"/>
                      </a:cxn>
                      <a:cxn ang="0">
                        <a:pos x="486" y="0"/>
                      </a:cxn>
                      <a:cxn ang="0">
                        <a:pos x="260" y="682"/>
                      </a:cxn>
                    </a:cxnLst>
                    <a:rect l="0" t="0" r="r" b="b"/>
                    <a:pathLst>
                      <a:path w="486" h="1042">
                        <a:moveTo>
                          <a:pt x="260" y="682"/>
                        </a:moveTo>
                        <a:lnTo>
                          <a:pt x="0" y="1042"/>
                        </a:lnTo>
                        <a:lnTo>
                          <a:pt x="326" y="66"/>
                        </a:lnTo>
                        <a:lnTo>
                          <a:pt x="486" y="0"/>
                        </a:lnTo>
                        <a:lnTo>
                          <a:pt x="260" y="682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/>
                      </a:gs>
                      <a:gs pos="100000">
                        <a:srgbClr val="0000FF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13" name="Group 35"/>
                <p:cNvGrpSpPr>
                  <a:grpSpLocks/>
                </p:cNvGrpSpPr>
                <p:nvPr/>
              </p:nvGrpSpPr>
              <p:grpSpPr bwMode="auto">
                <a:xfrm>
                  <a:off x="947" y="2600"/>
                  <a:ext cx="1125" cy="1126"/>
                  <a:chOff x="947" y="2600"/>
                  <a:chExt cx="1125" cy="1126"/>
                </a:xfrm>
              </p:grpSpPr>
              <p:sp>
                <p:nvSpPr>
                  <p:cNvPr id="20" name="Freeform 36"/>
                  <p:cNvSpPr>
                    <a:spLocks/>
                  </p:cNvSpPr>
                  <p:nvPr/>
                </p:nvSpPr>
                <p:spPr bwMode="auto">
                  <a:xfrm>
                    <a:off x="947" y="2773"/>
                    <a:ext cx="1125" cy="953"/>
                  </a:xfrm>
                  <a:custGeom>
                    <a:avLst/>
                    <a:gdLst/>
                    <a:ahLst/>
                    <a:cxnLst>
                      <a:cxn ang="0">
                        <a:pos x="252" y="598"/>
                      </a:cxn>
                      <a:cxn ang="0">
                        <a:pos x="1123" y="0"/>
                      </a:cxn>
                      <a:cxn ang="0">
                        <a:pos x="1123" y="182"/>
                      </a:cxn>
                      <a:cxn ang="0">
                        <a:pos x="0" y="952"/>
                      </a:cxn>
                      <a:cxn ang="0">
                        <a:pos x="252" y="598"/>
                      </a:cxn>
                    </a:cxnLst>
                    <a:rect l="0" t="0" r="r" b="b"/>
                    <a:pathLst>
                      <a:path w="1123" h="952">
                        <a:moveTo>
                          <a:pt x="252" y="598"/>
                        </a:moveTo>
                        <a:lnTo>
                          <a:pt x="1123" y="0"/>
                        </a:lnTo>
                        <a:lnTo>
                          <a:pt x="1123" y="182"/>
                        </a:lnTo>
                        <a:lnTo>
                          <a:pt x="0" y="952"/>
                        </a:lnTo>
                        <a:lnTo>
                          <a:pt x="252" y="598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1" name="Freeform 37"/>
                  <p:cNvSpPr>
                    <a:spLocks/>
                  </p:cNvSpPr>
                  <p:nvPr/>
                </p:nvSpPr>
                <p:spPr bwMode="auto">
                  <a:xfrm>
                    <a:off x="1196" y="2600"/>
                    <a:ext cx="875" cy="778"/>
                  </a:xfrm>
                  <a:custGeom>
                    <a:avLst/>
                    <a:gdLst/>
                    <a:ahLst/>
                    <a:cxnLst>
                      <a:cxn ang="0">
                        <a:pos x="254" y="421"/>
                      </a:cxn>
                      <a:cxn ang="0">
                        <a:pos x="874" y="0"/>
                      </a:cxn>
                      <a:cxn ang="0">
                        <a:pos x="872" y="176"/>
                      </a:cxn>
                      <a:cxn ang="0">
                        <a:pos x="0" y="777"/>
                      </a:cxn>
                      <a:cxn ang="0">
                        <a:pos x="254" y="421"/>
                      </a:cxn>
                    </a:cxnLst>
                    <a:rect l="0" t="0" r="r" b="b"/>
                    <a:pathLst>
                      <a:path w="874" h="777">
                        <a:moveTo>
                          <a:pt x="254" y="421"/>
                        </a:moveTo>
                        <a:lnTo>
                          <a:pt x="874" y="0"/>
                        </a:lnTo>
                        <a:lnTo>
                          <a:pt x="872" y="176"/>
                        </a:lnTo>
                        <a:lnTo>
                          <a:pt x="0" y="777"/>
                        </a:lnTo>
                        <a:lnTo>
                          <a:pt x="254" y="421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70196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27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</p:grpSp>
            <p:sp>
              <p:nvSpPr>
                <p:cNvPr id="16" name="Freeform 38"/>
                <p:cNvSpPr>
                  <a:spLocks/>
                </p:cNvSpPr>
                <p:nvPr/>
              </p:nvSpPr>
              <p:spPr bwMode="auto">
                <a:xfrm>
                  <a:off x="2291" y="1662"/>
                  <a:ext cx="1128" cy="248"/>
                </a:xfrm>
                <a:custGeom>
                  <a:avLst/>
                  <a:gdLst/>
                  <a:ahLst/>
                  <a:cxnLst>
                    <a:cxn ang="0">
                      <a:pos x="96" y="118"/>
                    </a:cxn>
                    <a:cxn ang="0">
                      <a:pos x="1127" y="0"/>
                    </a:cxn>
                    <a:cxn ang="0">
                      <a:pos x="0" y="248"/>
                    </a:cxn>
                    <a:cxn ang="0">
                      <a:pos x="96" y="118"/>
                    </a:cxn>
                  </a:cxnLst>
                  <a:rect l="0" t="0" r="r" b="b"/>
                  <a:pathLst>
                    <a:path w="1127" h="248">
                      <a:moveTo>
                        <a:pt x="96" y="118"/>
                      </a:moveTo>
                      <a:lnTo>
                        <a:pt x="1127" y="0"/>
                      </a:lnTo>
                      <a:lnTo>
                        <a:pt x="0" y="248"/>
                      </a:lnTo>
                      <a:lnTo>
                        <a:pt x="96" y="11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 eaLnBrk="1" hangingPunct="1">
                    <a:lnSpc>
                      <a:spcPct val="80000"/>
                    </a:lnSpc>
                    <a:defRPr/>
                  </a:pPr>
                  <a:endParaRPr lang="en-US" sz="2800" i="0" dirty="0">
                    <a:solidFill>
                      <a:srgbClr val="3333CC"/>
                    </a:solidFill>
                    <a:latin typeface="Arial"/>
                    <a:cs typeface="Arial"/>
                  </a:endParaRPr>
                </a:p>
              </p:txBody>
            </p:sp>
            <p:grpSp>
              <p:nvGrpSpPr>
                <p:cNvPr id="14" name="Group 39"/>
                <p:cNvGrpSpPr>
                  <a:grpSpLocks/>
                </p:cNvGrpSpPr>
                <p:nvPr/>
              </p:nvGrpSpPr>
              <p:grpSpPr bwMode="auto">
                <a:xfrm>
                  <a:off x="2069" y="2600"/>
                  <a:ext cx="520" cy="672"/>
                  <a:chOff x="2069" y="2600"/>
                  <a:chExt cx="520" cy="672"/>
                </a:xfrm>
              </p:grpSpPr>
              <p:sp>
                <p:nvSpPr>
                  <p:cNvPr id="18" name="Freeform 40"/>
                  <p:cNvSpPr>
                    <a:spLocks/>
                  </p:cNvSpPr>
                  <p:nvPr/>
                </p:nvSpPr>
                <p:spPr bwMode="auto">
                  <a:xfrm>
                    <a:off x="2069" y="2600"/>
                    <a:ext cx="520" cy="67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19" y="672"/>
                      </a:cxn>
                      <a:cxn ang="0">
                        <a:pos x="0" y="17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19" h="672">
                        <a:moveTo>
                          <a:pt x="0" y="0"/>
                        </a:moveTo>
                        <a:lnTo>
                          <a:pt x="519" y="672"/>
                        </a:lnTo>
                        <a:lnTo>
                          <a:pt x="0" y="17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0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189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19" name="Freeform 41"/>
                  <p:cNvSpPr>
                    <a:spLocks/>
                  </p:cNvSpPr>
                  <p:nvPr/>
                </p:nvSpPr>
                <p:spPr bwMode="auto">
                  <a:xfrm>
                    <a:off x="2069" y="2773"/>
                    <a:ext cx="514" cy="496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12" y="495"/>
                      </a:cxn>
                      <a:cxn ang="0">
                        <a:pos x="0" y="18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12" h="495">
                        <a:moveTo>
                          <a:pt x="0" y="0"/>
                        </a:moveTo>
                        <a:lnTo>
                          <a:pt x="512" y="495"/>
                        </a:lnTo>
                        <a:lnTo>
                          <a:pt x="0" y="1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</p:grpSp>
          </p:grpSp>
        </p:grpSp>
      </p:grpSp>
      <p:sp>
        <p:nvSpPr>
          <p:cNvPr id="35" name="Text Box 44"/>
          <p:cNvSpPr txBox="1">
            <a:spLocks noChangeArrowheads="1"/>
          </p:cNvSpPr>
          <p:nvPr/>
        </p:nvSpPr>
        <p:spPr bwMode="auto">
          <a:xfrm>
            <a:off x="0" y="4572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  <a:defRPr/>
            </a:pPr>
            <a:r>
              <a:rPr lang="en-US" sz="1600" dirty="0">
                <a:solidFill>
                  <a:srgbClr val="000000"/>
                </a:solidFill>
                <a:latin typeface="Arial Black" pitchFamily="34" charset="0"/>
                <a:cs typeface="Arial"/>
              </a:rPr>
              <a:t>NAVY</a:t>
            </a:r>
          </a:p>
        </p:txBody>
      </p:sp>
      <p:pic>
        <p:nvPicPr>
          <p:cNvPr id="36" name="Picture 45" descr="New BUPERS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0338" y="0"/>
            <a:ext cx="13636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1050" y="180975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067175"/>
            <a:ext cx="58674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82189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3A05FFE-9050-40DC-9A00-8C48BC5619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05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86C64B0-9869-4BD4-8C0A-61D4B65BA0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5719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3716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5338" y="13716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DFD83D2-7DD4-4783-BAEA-D6818EB1A8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3119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04F8E15-E3F3-4639-8C26-DEF392D3C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63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69353C4-E732-407D-860F-A80CCBCFBF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3171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99F5A5E-5D68-435F-94EA-0CD6F4385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8717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9E0F9B1-3639-4A0F-B2B5-F867B3AFF3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5190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209AD79-1FF0-439F-A3A2-6530029DE1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689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2B9347A-47C0-4C23-84AC-C5FB4C18B7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1763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65338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0452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4DD5878-B73A-4ED6-BA76-E95B3B9427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393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14338" y="1371600"/>
            <a:ext cx="8229600" cy="51054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FC5D6FE-6B82-4525-86F4-BE9A7CA578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866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14338" y="1371600"/>
            <a:ext cx="8229600" cy="51054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AB93C67-1DFA-4CAD-BF2E-DB8D5C4405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5219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2286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4338" y="1371600"/>
            <a:ext cx="40386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05338" y="1371600"/>
            <a:ext cx="40386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14338" y="4000500"/>
            <a:ext cx="40386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05338" y="4000500"/>
            <a:ext cx="40386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D67BB12-FC72-4424-898D-E9B9EE6428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16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3716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05338" y="1371600"/>
            <a:ext cx="40386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05338" y="4000500"/>
            <a:ext cx="40386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728286D-EA0A-4169-A3E2-6F24B502A2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2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371600"/>
            <a:ext cx="82296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4338" y="4000500"/>
            <a:ext cx="82296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4C9EF86-C804-44BC-B30F-73D9BE5528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684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14338" y="1371600"/>
            <a:ext cx="8229600" cy="51054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9296F28-9DE7-40B5-9ED6-F40B57AA60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279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3716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5338" y="13716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D546306-411C-48C0-8429-DDFBB4CE09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5497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609600" y="990600"/>
            <a:ext cx="853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2800" i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457200" y="1066800"/>
            <a:ext cx="86868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2800" i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7" name="Picture 13" descr="CNO-shad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00" y="25400"/>
            <a:ext cx="9017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2388" y="6561138"/>
            <a:ext cx="7858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en-US" sz="800" i="0" dirty="0">
                <a:solidFill>
                  <a:srgbClr val="00CC00"/>
                </a:solidFill>
                <a:latin typeface="Arial"/>
                <a:cs typeface="Times New Roman" pitchFamily="18" charset="0"/>
              </a:rPr>
              <a:t>Unclassified</a:t>
            </a:r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 rot="16200000">
            <a:off x="-1824037" y="2944812"/>
            <a:ext cx="3841750" cy="187325"/>
          </a:xfrm>
          <a:prstGeom prst="rect">
            <a:avLst/>
          </a:prstGeom>
          <a:solidFill>
            <a:srgbClr val="FF99CC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FF99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en-US" sz="1200" i="0" dirty="0">
                <a:solidFill>
                  <a:srgbClr val="000000"/>
                </a:solidFill>
                <a:latin typeface="Arial"/>
                <a:cs typeface="Arial"/>
              </a:rPr>
              <a:t>Work in Progress --- Please do not distribute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8479" y="1290320"/>
            <a:ext cx="8066723" cy="4511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" name="Slide Number Placeholder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54963" y="6469063"/>
            <a:ext cx="1146175" cy="358775"/>
          </a:xfrm>
        </p:spPr>
        <p:txBody>
          <a:bodyPr/>
          <a:lstStyle>
            <a:lvl1pPr algn="r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62ED0D2-7F96-479D-8F60-5B287A1FA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8190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228600"/>
            <a:ext cx="8262938" cy="624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3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72A9C-C03B-4CCD-8C26-2050BA1CA8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4011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9570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3716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5338" y="13716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7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9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4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7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Line 28"/>
          <p:cNvSpPr>
            <a:spLocks noChangeShapeType="1"/>
          </p:cNvSpPr>
          <p:nvPr userDrawn="1"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7" name="Text Box 27"/>
          <p:cNvSpPr txBox="1">
            <a:spLocks noChangeArrowheads="1"/>
          </p:cNvSpPr>
          <p:nvPr userDrawn="1"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17.xml"/><Relationship Id="rId21" Type="http://schemas.openxmlformats.org/officeDocument/2006/relationships/slideLayout" Target="../slideLayouts/slideLayout35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24" Type="http://schemas.openxmlformats.org/officeDocument/2006/relationships/image" Target="../media/image6.jpeg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slide" Target="../slides/slide15.xml"/><Relationship Id="rId10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3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28613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OF SLIDE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6148" name="Picture 4" descr="3D NPC Logo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2400" y="128588"/>
            <a:ext cx="1447800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7094" name="Line 6"/>
          <p:cNvSpPr>
            <a:spLocks noChangeShapeType="1"/>
          </p:cNvSpPr>
          <p:nvPr/>
        </p:nvSpPr>
        <p:spPr bwMode="auto">
          <a:xfrm>
            <a:off x="1828800" y="990600"/>
            <a:ext cx="54864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57095" name="Line 7"/>
          <p:cNvSpPr>
            <a:spLocks noChangeShapeType="1"/>
          </p:cNvSpPr>
          <p:nvPr/>
        </p:nvSpPr>
        <p:spPr bwMode="auto">
          <a:xfrm>
            <a:off x="2209800" y="1066800"/>
            <a:ext cx="5486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966" y="128588"/>
            <a:ext cx="998194" cy="11020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817" r:id="rId13"/>
    <p:sldLayoutId id="2147483818" r:id="rId14"/>
  </p:sldLayoutIdLst>
  <p:transition spd="med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o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OF SLIDE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2" name="Line 6"/>
          <p:cNvSpPr>
            <a:spLocks noChangeShapeType="1"/>
          </p:cNvSpPr>
          <p:nvPr userDrawn="1"/>
        </p:nvSpPr>
        <p:spPr bwMode="auto">
          <a:xfrm>
            <a:off x="1828800" y="890588"/>
            <a:ext cx="5486400" cy="0"/>
          </a:xfrm>
          <a:prstGeom prst="line">
            <a:avLst/>
          </a:prstGeom>
          <a:noFill/>
          <a:ln w="38100">
            <a:solidFill>
              <a:srgbClr val="00006C"/>
            </a:solidFill>
            <a:round/>
            <a:headEnd/>
            <a:tailEnd/>
          </a:ln>
          <a:effectLst/>
        </p:spPr>
        <p:txBody>
          <a:bodyPr/>
          <a:lstStyle/>
          <a:p>
            <a:pPr algn="r" eaLnBrk="1" hangingPunct="1">
              <a:lnSpc>
                <a:spcPct val="80000"/>
              </a:lnSpc>
              <a:defRPr/>
            </a:pPr>
            <a:endParaRPr lang="en-US" sz="2800" i="0" dirty="0">
              <a:solidFill>
                <a:srgbClr val="3333CC"/>
              </a:solidFill>
              <a:latin typeface="Arial"/>
              <a:cs typeface="Arial"/>
            </a:endParaRPr>
          </a:p>
        </p:txBody>
      </p:sp>
      <p:pic>
        <p:nvPicPr>
          <p:cNvPr id="3077" name="Picture 8" descr="New BUPERS color">
            <a:hlinkClick r:id="rId23" action="ppaction://hlinksldjump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8005763" y="0"/>
            <a:ext cx="11382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76200" y="152400"/>
            <a:ext cx="1295400" cy="838200"/>
            <a:chOff x="231" y="385"/>
            <a:chExt cx="5053" cy="3341"/>
          </a:xfrm>
        </p:grpSpPr>
        <p:grpSp>
          <p:nvGrpSpPr>
            <p:cNvPr id="3" name="Group 42"/>
            <p:cNvGrpSpPr>
              <a:grpSpLocks/>
            </p:cNvGrpSpPr>
            <p:nvPr/>
          </p:nvGrpSpPr>
          <p:grpSpPr bwMode="auto">
            <a:xfrm>
              <a:off x="2205" y="1903"/>
              <a:ext cx="3079" cy="803"/>
              <a:chOff x="2205" y="1903"/>
              <a:chExt cx="3079" cy="803"/>
            </a:xfrm>
          </p:grpSpPr>
          <p:sp>
            <p:nvSpPr>
              <p:cNvPr id="55339" name="Freeform 43"/>
              <p:cNvSpPr>
                <a:spLocks/>
              </p:cNvSpPr>
              <p:nvPr/>
            </p:nvSpPr>
            <p:spPr bwMode="auto">
              <a:xfrm>
                <a:off x="2231" y="1904"/>
                <a:ext cx="1839" cy="804"/>
              </a:xfrm>
              <a:custGeom>
                <a:avLst/>
                <a:gdLst/>
                <a:ahLst/>
                <a:cxnLst>
                  <a:cxn ang="0">
                    <a:pos x="9" y="803"/>
                  </a:cxn>
                  <a:cxn ang="0">
                    <a:pos x="603" y="173"/>
                  </a:cxn>
                  <a:cxn ang="0">
                    <a:pos x="1245" y="41"/>
                  </a:cxn>
                  <a:cxn ang="0">
                    <a:pos x="1839" y="419"/>
                  </a:cxn>
                  <a:cxn ang="0">
                    <a:pos x="1293" y="215"/>
                  </a:cxn>
                  <a:cxn ang="0">
                    <a:pos x="657" y="347"/>
                  </a:cxn>
                  <a:cxn ang="0">
                    <a:pos x="9" y="803"/>
                  </a:cxn>
                </a:cxnLst>
                <a:rect l="0" t="0" r="r" b="b"/>
                <a:pathLst>
                  <a:path w="1839" h="803">
                    <a:moveTo>
                      <a:pt x="9" y="803"/>
                    </a:moveTo>
                    <a:cubicBezTo>
                      <a:pt x="0" y="774"/>
                      <a:pt x="397" y="300"/>
                      <a:pt x="603" y="173"/>
                    </a:cubicBezTo>
                    <a:cubicBezTo>
                      <a:pt x="809" y="46"/>
                      <a:pt x="1039" y="0"/>
                      <a:pt x="1245" y="41"/>
                    </a:cubicBezTo>
                    <a:cubicBezTo>
                      <a:pt x="1451" y="82"/>
                      <a:pt x="1831" y="390"/>
                      <a:pt x="1839" y="419"/>
                    </a:cubicBezTo>
                    <a:cubicBezTo>
                      <a:pt x="1839" y="419"/>
                      <a:pt x="1490" y="227"/>
                      <a:pt x="1293" y="215"/>
                    </a:cubicBezTo>
                    <a:cubicBezTo>
                      <a:pt x="1096" y="203"/>
                      <a:pt x="871" y="249"/>
                      <a:pt x="657" y="347"/>
                    </a:cubicBezTo>
                    <a:cubicBezTo>
                      <a:pt x="443" y="445"/>
                      <a:pt x="144" y="708"/>
                      <a:pt x="9" y="803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tint val="0"/>
                      <a:invGamma/>
                    </a:srgbClr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eaLnBrk="1" hangingPunct="1">
                  <a:lnSpc>
                    <a:spcPct val="80000"/>
                  </a:lnSpc>
                  <a:defRPr/>
                </a:pPr>
                <a:endParaRPr lang="en-US" sz="2800" i="0" dirty="0">
                  <a:solidFill>
                    <a:srgbClr val="3333CC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55340" name="Freeform 44"/>
              <p:cNvSpPr>
                <a:spLocks/>
              </p:cNvSpPr>
              <p:nvPr/>
            </p:nvSpPr>
            <p:spPr bwMode="auto">
              <a:xfrm>
                <a:off x="2206" y="2252"/>
                <a:ext cx="2471" cy="456"/>
              </a:xfrm>
              <a:custGeom>
                <a:avLst/>
                <a:gdLst/>
                <a:ahLst/>
                <a:cxnLst>
                  <a:cxn ang="0">
                    <a:pos x="45" y="453"/>
                  </a:cxn>
                  <a:cxn ang="0">
                    <a:pos x="570" y="327"/>
                  </a:cxn>
                  <a:cxn ang="0">
                    <a:pos x="1152" y="48"/>
                  </a:cxn>
                  <a:cxn ang="0">
                    <a:pos x="1857" y="138"/>
                  </a:cxn>
                  <a:cxn ang="0">
                    <a:pos x="2253" y="234"/>
                  </a:cxn>
                  <a:cxn ang="0">
                    <a:pos x="2430" y="87"/>
                  </a:cxn>
                  <a:cxn ang="0">
                    <a:pos x="2472" y="117"/>
                  </a:cxn>
                  <a:cxn ang="0">
                    <a:pos x="1932" y="261"/>
                  </a:cxn>
                  <a:cxn ang="0">
                    <a:pos x="1377" y="260"/>
                  </a:cxn>
                  <a:cxn ang="0">
                    <a:pos x="858" y="453"/>
                  </a:cxn>
                  <a:cxn ang="0">
                    <a:pos x="45" y="453"/>
                  </a:cxn>
                </a:cxnLst>
                <a:rect l="0" t="0" r="r" b="b"/>
                <a:pathLst>
                  <a:path w="2473" h="453">
                    <a:moveTo>
                      <a:pt x="45" y="453"/>
                    </a:moveTo>
                    <a:cubicBezTo>
                      <a:pt x="0" y="430"/>
                      <a:pt x="386" y="394"/>
                      <a:pt x="570" y="327"/>
                    </a:cubicBezTo>
                    <a:cubicBezTo>
                      <a:pt x="754" y="260"/>
                      <a:pt x="879" y="96"/>
                      <a:pt x="1152" y="48"/>
                    </a:cubicBezTo>
                    <a:cubicBezTo>
                      <a:pt x="1425" y="0"/>
                      <a:pt x="1674" y="78"/>
                      <a:pt x="1857" y="138"/>
                    </a:cubicBezTo>
                    <a:cubicBezTo>
                      <a:pt x="2040" y="198"/>
                      <a:pt x="2151" y="237"/>
                      <a:pt x="2253" y="234"/>
                    </a:cubicBezTo>
                    <a:cubicBezTo>
                      <a:pt x="2347" y="235"/>
                      <a:pt x="2399" y="118"/>
                      <a:pt x="2430" y="87"/>
                    </a:cubicBezTo>
                    <a:cubicBezTo>
                      <a:pt x="2433" y="88"/>
                      <a:pt x="2473" y="116"/>
                      <a:pt x="2472" y="117"/>
                    </a:cubicBezTo>
                    <a:cubicBezTo>
                      <a:pt x="2439" y="154"/>
                      <a:pt x="2352" y="363"/>
                      <a:pt x="1932" y="261"/>
                    </a:cubicBezTo>
                    <a:cubicBezTo>
                      <a:pt x="1512" y="159"/>
                      <a:pt x="1489" y="212"/>
                      <a:pt x="1377" y="260"/>
                    </a:cubicBezTo>
                    <a:cubicBezTo>
                      <a:pt x="1265" y="308"/>
                      <a:pt x="1094" y="414"/>
                      <a:pt x="858" y="453"/>
                    </a:cubicBezTo>
                    <a:lnTo>
                      <a:pt x="45" y="4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tint val="0"/>
                      <a:invGamma/>
                    </a:srgbClr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eaLnBrk="1" hangingPunct="1">
                  <a:lnSpc>
                    <a:spcPct val="80000"/>
                  </a:lnSpc>
                  <a:defRPr/>
                </a:pPr>
                <a:endParaRPr lang="en-US" sz="2800" i="0" dirty="0">
                  <a:solidFill>
                    <a:srgbClr val="3333CC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55341" name="Freeform 45"/>
              <p:cNvSpPr>
                <a:spLocks/>
              </p:cNvSpPr>
              <p:nvPr/>
            </p:nvSpPr>
            <p:spPr bwMode="auto">
              <a:xfrm>
                <a:off x="3624" y="2473"/>
                <a:ext cx="1660" cy="228"/>
              </a:xfrm>
              <a:custGeom>
                <a:avLst/>
                <a:gdLst/>
                <a:ahLst/>
                <a:cxnLst>
                  <a:cxn ang="0">
                    <a:pos x="0" y="228"/>
                  </a:cxn>
                  <a:cxn ang="0">
                    <a:pos x="354" y="80"/>
                  </a:cxn>
                  <a:cxn ang="0">
                    <a:pos x="804" y="146"/>
                  </a:cxn>
                  <a:cxn ang="0">
                    <a:pos x="1042" y="90"/>
                  </a:cxn>
                  <a:cxn ang="0">
                    <a:pos x="1190" y="0"/>
                  </a:cxn>
                  <a:cxn ang="0">
                    <a:pos x="1464" y="230"/>
                  </a:cxn>
                  <a:cxn ang="0">
                    <a:pos x="0" y="228"/>
                  </a:cxn>
                </a:cxnLst>
                <a:rect l="0" t="0" r="r" b="b"/>
                <a:pathLst>
                  <a:path w="1662" h="230">
                    <a:moveTo>
                      <a:pt x="0" y="228"/>
                    </a:moveTo>
                    <a:cubicBezTo>
                      <a:pt x="40" y="172"/>
                      <a:pt x="152" y="122"/>
                      <a:pt x="354" y="80"/>
                    </a:cubicBezTo>
                    <a:cubicBezTo>
                      <a:pt x="556" y="38"/>
                      <a:pt x="672" y="170"/>
                      <a:pt x="804" y="146"/>
                    </a:cubicBezTo>
                    <a:cubicBezTo>
                      <a:pt x="936" y="122"/>
                      <a:pt x="978" y="114"/>
                      <a:pt x="1042" y="90"/>
                    </a:cubicBezTo>
                    <a:lnTo>
                      <a:pt x="1190" y="0"/>
                    </a:lnTo>
                    <a:cubicBezTo>
                      <a:pt x="1260" y="23"/>
                      <a:pt x="1662" y="192"/>
                      <a:pt x="1464" y="230"/>
                    </a:cubicBezTo>
                    <a:cubicBezTo>
                      <a:pt x="1260" y="226"/>
                      <a:pt x="102" y="228"/>
                      <a:pt x="0" y="22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AFAF"/>
                  </a:gs>
                  <a:gs pos="100000">
                    <a:srgbClr val="FFAFAF">
                      <a:gamma/>
                      <a:tint val="0"/>
                      <a:invGamma/>
                    </a:srgbClr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eaLnBrk="1" hangingPunct="1">
                  <a:lnSpc>
                    <a:spcPct val="80000"/>
                  </a:lnSpc>
                  <a:defRPr/>
                </a:pPr>
                <a:endParaRPr lang="en-US" sz="2800" i="0" dirty="0">
                  <a:solidFill>
                    <a:srgbClr val="3333CC"/>
                  </a:solidFill>
                  <a:latin typeface="Arial"/>
                  <a:cs typeface="Arial"/>
                </a:endParaRPr>
              </a:p>
            </p:txBody>
          </p:sp>
        </p:grpSp>
        <p:grpSp>
          <p:nvGrpSpPr>
            <p:cNvPr id="4" name="Group 46"/>
            <p:cNvGrpSpPr>
              <a:grpSpLocks/>
            </p:cNvGrpSpPr>
            <p:nvPr/>
          </p:nvGrpSpPr>
          <p:grpSpPr bwMode="auto">
            <a:xfrm>
              <a:off x="231" y="385"/>
              <a:ext cx="3193" cy="3341"/>
              <a:chOff x="231" y="385"/>
              <a:chExt cx="3193" cy="3341"/>
            </a:xfrm>
          </p:grpSpPr>
          <p:sp>
            <p:nvSpPr>
              <p:cNvPr id="55343" name="Freeform 47"/>
              <p:cNvSpPr>
                <a:spLocks/>
              </p:cNvSpPr>
              <p:nvPr/>
            </p:nvSpPr>
            <p:spPr bwMode="auto">
              <a:xfrm>
                <a:off x="2392" y="1657"/>
                <a:ext cx="1034" cy="120"/>
              </a:xfrm>
              <a:custGeom>
                <a:avLst/>
                <a:gdLst/>
                <a:ahLst/>
                <a:cxnLst>
                  <a:cxn ang="0">
                    <a:pos x="97" y="1"/>
                  </a:cxn>
                  <a:cxn ang="0">
                    <a:pos x="1034" y="0"/>
                  </a:cxn>
                  <a:cxn ang="0">
                    <a:pos x="0" y="120"/>
                  </a:cxn>
                  <a:cxn ang="0">
                    <a:pos x="97" y="1"/>
                  </a:cxn>
                </a:cxnLst>
                <a:rect l="0" t="0" r="r" b="b"/>
                <a:pathLst>
                  <a:path w="1034" h="120">
                    <a:moveTo>
                      <a:pt x="97" y="1"/>
                    </a:moveTo>
                    <a:lnTo>
                      <a:pt x="1034" y="0"/>
                    </a:lnTo>
                    <a:lnTo>
                      <a:pt x="0" y="120"/>
                    </a:lnTo>
                    <a:lnTo>
                      <a:pt x="97" y="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FF">
                      <a:gamma/>
                      <a:shade val="46275"/>
                      <a:invGamma/>
                    </a:srgbClr>
                  </a:gs>
                  <a:gs pos="100000">
                    <a:srgbClr val="0000FF"/>
                  </a:gs>
                </a:gsLst>
                <a:lin ang="0" scaled="1"/>
              </a:gradFill>
              <a:ln w="31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eaLnBrk="1" hangingPunct="1">
                  <a:lnSpc>
                    <a:spcPct val="80000"/>
                  </a:lnSpc>
                  <a:defRPr/>
                </a:pPr>
                <a:endParaRPr lang="en-US" sz="2800" i="0" dirty="0">
                  <a:solidFill>
                    <a:srgbClr val="3333CC"/>
                  </a:solidFill>
                  <a:latin typeface="Arial"/>
                  <a:cs typeface="Arial"/>
                </a:endParaRPr>
              </a:p>
            </p:txBody>
          </p:sp>
          <p:grpSp>
            <p:nvGrpSpPr>
              <p:cNvPr id="5" name="Group 48"/>
              <p:cNvGrpSpPr>
                <a:grpSpLocks/>
              </p:cNvGrpSpPr>
              <p:nvPr/>
            </p:nvGrpSpPr>
            <p:grpSpPr bwMode="auto">
              <a:xfrm>
                <a:off x="231" y="385"/>
                <a:ext cx="3188" cy="3341"/>
                <a:chOff x="231" y="385"/>
                <a:chExt cx="3188" cy="3341"/>
              </a:xfrm>
            </p:grpSpPr>
            <p:grpSp>
              <p:nvGrpSpPr>
                <p:cNvPr id="6" name="Group 49"/>
                <p:cNvGrpSpPr>
                  <a:grpSpLocks/>
                </p:cNvGrpSpPr>
                <p:nvPr/>
              </p:nvGrpSpPr>
              <p:grpSpPr bwMode="auto">
                <a:xfrm>
                  <a:off x="2064" y="385"/>
                  <a:ext cx="424" cy="1517"/>
                  <a:chOff x="2879" y="352"/>
                  <a:chExt cx="424" cy="1517"/>
                </a:xfrm>
              </p:grpSpPr>
              <p:sp>
                <p:nvSpPr>
                  <p:cNvPr id="55346" name="Freeform 50"/>
                  <p:cNvSpPr>
                    <a:spLocks/>
                  </p:cNvSpPr>
                  <p:nvPr/>
                </p:nvSpPr>
                <p:spPr bwMode="auto">
                  <a:xfrm>
                    <a:off x="2879" y="352"/>
                    <a:ext cx="427" cy="139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419"/>
                      </a:cxn>
                      <a:cxn ang="0">
                        <a:pos x="325" y="1398"/>
                      </a:cxn>
                      <a:cxn ang="0">
                        <a:pos x="424" y="127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24" h="1398">
                        <a:moveTo>
                          <a:pt x="0" y="0"/>
                        </a:moveTo>
                        <a:lnTo>
                          <a:pt x="0" y="419"/>
                        </a:lnTo>
                        <a:lnTo>
                          <a:pt x="325" y="1398"/>
                        </a:lnTo>
                        <a:lnTo>
                          <a:pt x="424" y="127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55347" name="Freeform 51"/>
                  <p:cNvSpPr>
                    <a:spLocks/>
                  </p:cNvSpPr>
                  <p:nvPr/>
                </p:nvSpPr>
                <p:spPr bwMode="auto">
                  <a:xfrm>
                    <a:off x="2879" y="770"/>
                    <a:ext cx="328" cy="110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419"/>
                      </a:cxn>
                      <a:cxn ang="0">
                        <a:pos x="232" y="1098"/>
                      </a:cxn>
                      <a:cxn ang="0">
                        <a:pos x="325" y="979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25" h="1098">
                        <a:moveTo>
                          <a:pt x="0" y="0"/>
                        </a:moveTo>
                        <a:lnTo>
                          <a:pt x="0" y="419"/>
                        </a:lnTo>
                        <a:lnTo>
                          <a:pt x="232" y="1098"/>
                        </a:lnTo>
                        <a:lnTo>
                          <a:pt x="325" y="97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0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7" name="Group 52"/>
                <p:cNvGrpSpPr>
                  <a:grpSpLocks/>
                </p:cNvGrpSpPr>
                <p:nvPr/>
              </p:nvGrpSpPr>
              <p:grpSpPr bwMode="auto">
                <a:xfrm>
                  <a:off x="1630" y="385"/>
                  <a:ext cx="434" cy="1529"/>
                  <a:chOff x="2439" y="352"/>
                  <a:chExt cx="434" cy="1529"/>
                </a:xfrm>
              </p:grpSpPr>
              <p:sp>
                <p:nvSpPr>
                  <p:cNvPr id="55349" name="Freeform 53"/>
                  <p:cNvSpPr>
                    <a:spLocks/>
                  </p:cNvSpPr>
                  <p:nvPr/>
                </p:nvSpPr>
                <p:spPr bwMode="auto">
                  <a:xfrm>
                    <a:off x="2439" y="352"/>
                    <a:ext cx="433" cy="1405"/>
                  </a:xfrm>
                  <a:custGeom>
                    <a:avLst/>
                    <a:gdLst/>
                    <a:ahLst/>
                    <a:cxnLst>
                      <a:cxn ang="0">
                        <a:pos x="434" y="0"/>
                      </a:cxn>
                      <a:cxn ang="0">
                        <a:pos x="434" y="419"/>
                      </a:cxn>
                      <a:cxn ang="0">
                        <a:pos x="115" y="1404"/>
                      </a:cxn>
                      <a:cxn ang="0">
                        <a:pos x="0" y="1289"/>
                      </a:cxn>
                      <a:cxn ang="0">
                        <a:pos x="434" y="0"/>
                      </a:cxn>
                    </a:cxnLst>
                    <a:rect l="0" t="0" r="r" b="b"/>
                    <a:pathLst>
                      <a:path w="434" h="1404">
                        <a:moveTo>
                          <a:pt x="434" y="0"/>
                        </a:moveTo>
                        <a:lnTo>
                          <a:pt x="434" y="419"/>
                        </a:lnTo>
                        <a:lnTo>
                          <a:pt x="115" y="1404"/>
                        </a:lnTo>
                        <a:lnTo>
                          <a:pt x="0" y="1289"/>
                        </a:lnTo>
                        <a:lnTo>
                          <a:pt x="434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55350" name="Freeform 54"/>
                  <p:cNvSpPr>
                    <a:spLocks/>
                  </p:cNvSpPr>
                  <p:nvPr/>
                </p:nvSpPr>
                <p:spPr bwMode="auto">
                  <a:xfrm>
                    <a:off x="2557" y="776"/>
                    <a:ext cx="316" cy="1107"/>
                  </a:xfrm>
                  <a:custGeom>
                    <a:avLst/>
                    <a:gdLst/>
                    <a:ahLst/>
                    <a:cxnLst>
                      <a:cxn ang="0">
                        <a:pos x="319" y="0"/>
                      </a:cxn>
                      <a:cxn ang="0">
                        <a:pos x="319" y="419"/>
                      </a:cxn>
                      <a:cxn ang="0">
                        <a:pos x="110" y="1105"/>
                      </a:cxn>
                      <a:cxn ang="0">
                        <a:pos x="0" y="980"/>
                      </a:cxn>
                      <a:cxn ang="0">
                        <a:pos x="319" y="0"/>
                      </a:cxn>
                    </a:cxnLst>
                    <a:rect l="0" t="0" r="r" b="b"/>
                    <a:pathLst>
                      <a:path w="319" h="1105">
                        <a:moveTo>
                          <a:pt x="319" y="0"/>
                        </a:moveTo>
                        <a:lnTo>
                          <a:pt x="319" y="419"/>
                        </a:lnTo>
                        <a:lnTo>
                          <a:pt x="110" y="1105"/>
                        </a:lnTo>
                        <a:lnTo>
                          <a:pt x="0" y="980"/>
                        </a:lnTo>
                        <a:lnTo>
                          <a:pt x="319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8" name="Group 55"/>
                <p:cNvGrpSpPr>
                  <a:grpSpLocks/>
                </p:cNvGrpSpPr>
                <p:nvPr/>
              </p:nvGrpSpPr>
              <p:grpSpPr bwMode="auto">
                <a:xfrm>
                  <a:off x="235" y="1667"/>
                  <a:ext cx="1620" cy="243"/>
                  <a:chOff x="235" y="1667"/>
                  <a:chExt cx="1620" cy="243"/>
                </a:xfrm>
              </p:grpSpPr>
              <p:sp>
                <p:nvSpPr>
                  <p:cNvPr id="55352" name="Freeform 56"/>
                  <p:cNvSpPr>
                    <a:spLocks/>
                  </p:cNvSpPr>
                  <p:nvPr/>
                </p:nvSpPr>
                <p:spPr bwMode="auto">
                  <a:xfrm>
                    <a:off x="237" y="1670"/>
                    <a:ext cx="1505" cy="120"/>
                  </a:xfrm>
                  <a:custGeom>
                    <a:avLst/>
                    <a:gdLst/>
                    <a:ahLst/>
                    <a:cxnLst>
                      <a:cxn ang="0">
                        <a:pos x="1395" y="1"/>
                      </a:cxn>
                      <a:cxn ang="0">
                        <a:pos x="0" y="0"/>
                      </a:cxn>
                      <a:cxn ang="0">
                        <a:pos x="426" y="122"/>
                      </a:cxn>
                      <a:cxn ang="0">
                        <a:pos x="1510" y="122"/>
                      </a:cxn>
                      <a:cxn ang="0">
                        <a:pos x="1395" y="1"/>
                      </a:cxn>
                    </a:cxnLst>
                    <a:rect l="0" t="0" r="r" b="b"/>
                    <a:pathLst>
                      <a:path w="1510" h="122">
                        <a:moveTo>
                          <a:pt x="1395" y="1"/>
                        </a:moveTo>
                        <a:lnTo>
                          <a:pt x="0" y="0"/>
                        </a:lnTo>
                        <a:lnTo>
                          <a:pt x="426" y="122"/>
                        </a:lnTo>
                        <a:lnTo>
                          <a:pt x="1510" y="122"/>
                        </a:lnTo>
                        <a:lnTo>
                          <a:pt x="1395" y="1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55353" name="Freeform 57"/>
                  <p:cNvSpPr>
                    <a:spLocks/>
                  </p:cNvSpPr>
                  <p:nvPr/>
                </p:nvSpPr>
                <p:spPr bwMode="auto">
                  <a:xfrm>
                    <a:off x="640" y="1790"/>
                    <a:ext cx="1214" cy="120"/>
                  </a:xfrm>
                  <a:custGeom>
                    <a:avLst/>
                    <a:gdLst/>
                    <a:ahLst/>
                    <a:cxnLst>
                      <a:cxn ang="0">
                        <a:pos x="1106" y="0"/>
                      </a:cxn>
                      <a:cxn ang="0">
                        <a:pos x="0" y="0"/>
                      </a:cxn>
                      <a:cxn ang="0">
                        <a:pos x="426" y="122"/>
                      </a:cxn>
                      <a:cxn ang="0">
                        <a:pos x="1218" y="122"/>
                      </a:cxn>
                      <a:cxn ang="0">
                        <a:pos x="1106" y="0"/>
                      </a:cxn>
                    </a:cxnLst>
                    <a:rect l="0" t="0" r="r" b="b"/>
                    <a:pathLst>
                      <a:path w="1218" h="122">
                        <a:moveTo>
                          <a:pt x="1106" y="0"/>
                        </a:moveTo>
                        <a:lnTo>
                          <a:pt x="0" y="0"/>
                        </a:lnTo>
                        <a:lnTo>
                          <a:pt x="426" y="122"/>
                        </a:lnTo>
                        <a:lnTo>
                          <a:pt x="1218" y="122"/>
                        </a:lnTo>
                        <a:lnTo>
                          <a:pt x="110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9" name="Group 58"/>
                <p:cNvGrpSpPr>
                  <a:grpSpLocks/>
                </p:cNvGrpSpPr>
                <p:nvPr/>
              </p:nvGrpSpPr>
              <p:grpSpPr bwMode="auto">
                <a:xfrm>
                  <a:off x="231" y="1668"/>
                  <a:ext cx="1459" cy="798"/>
                  <a:chOff x="1040" y="1635"/>
                  <a:chExt cx="1459" cy="798"/>
                </a:xfrm>
              </p:grpSpPr>
              <p:sp>
                <p:nvSpPr>
                  <p:cNvPr id="55355" name="Freeform 59"/>
                  <p:cNvSpPr>
                    <a:spLocks/>
                  </p:cNvSpPr>
                  <p:nvPr/>
                </p:nvSpPr>
                <p:spPr bwMode="auto">
                  <a:xfrm>
                    <a:off x="1040" y="1637"/>
                    <a:ext cx="1300" cy="797"/>
                  </a:xfrm>
                  <a:custGeom>
                    <a:avLst/>
                    <a:gdLst/>
                    <a:ahLst/>
                    <a:cxnLst>
                      <a:cxn ang="0">
                        <a:pos x="1140" y="798"/>
                      </a:cxn>
                      <a:cxn ang="0">
                        <a:pos x="0" y="0"/>
                      </a:cxn>
                      <a:cxn ang="0">
                        <a:pos x="419" y="121"/>
                      </a:cxn>
                      <a:cxn ang="0">
                        <a:pos x="1300" y="732"/>
                      </a:cxn>
                      <a:cxn ang="0">
                        <a:pos x="1140" y="798"/>
                      </a:cxn>
                    </a:cxnLst>
                    <a:rect l="0" t="0" r="r" b="b"/>
                    <a:pathLst>
                      <a:path w="1300" h="798">
                        <a:moveTo>
                          <a:pt x="1140" y="798"/>
                        </a:moveTo>
                        <a:lnTo>
                          <a:pt x="0" y="0"/>
                        </a:lnTo>
                        <a:lnTo>
                          <a:pt x="419" y="121"/>
                        </a:lnTo>
                        <a:lnTo>
                          <a:pt x="1300" y="732"/>
                        </a:lnTo>
                        <a:lnTo>
                          <a:pt x="1140" y="79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/>
                      </a:gs>
                      <a:gs pos="100000">
                        <a:srgbClr val="0000FF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55356" name="Freeform 60"/>
                  <p:cNvSpPr>
                    <a:spLocks/>
                  </p:cNvSpPr>
                  <p:nvPr/>
                </p:nvSpPr>
                <p:spPr bwMode="auto">
                  <a:xfrm>
                    <a:off x="1473" y="1763"/>
                    <a:ext cx="1028" cy="607"/>
                  </a:xfrm>
                  <a:custGeom>
                    <a:avLst/>
                    <a:gdLst/>
                    <a:ahLst/>
                    <a:cxnLst>
                      <a:cxn ang="0">
                        <a:pos x="870" y="604"/>
                      </a:cxn>
                      <a:cxn ang="0">
                        <a:pos x="0" y="0"/>
                      </a:cxn>
                      <a:cxn ang="0">
                        <a:pos x="419" y="121"/>
                      </a:cxn>
                      <a:cxn ang="0">
                        <a:pos x="1029" y="538"/>
                      </a:cxn>
                      <a:cxn ang="0">
                        <a:pos x="870" y="604"/>
                      </a:cxn>
                    </a:cxnLst>
                    <a:rect l="0" t="0" r="r" b="b"/>
                    <a:pathLst>
                      <a:path w="1029" h="604">
                        <a:moveTo>
                          <a:pt x="870" y="604"/>
                        </a:moveTo>
                        <a:lnTo>
                          <a:pt x="0" y="0"/>
                        </a:lnTo>
                        <a:lnTo>
                          <a:pt x="419" y="121"/>
                        </a:lnTo>
                        <a:lnTo>
                          <a:pt x="1029" y="538"/>
                        </a:lnTo>
                        <a:lnTo>
                          <a:pt x="870" y="604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/>
                      </a:gs>
                      <a:gs pos="100000">
                        <a:srgbClr val="0000FF">
                          <a:gamma/>
                          <a:shade val="46275"/>
                          <a:invGamma/>
                        </a:srgbClr>
                      </a:gs>
                    </a:gsLst>
                    <a:lin ang="189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10" name="Group 61"/>
                <p:cNvGrpSpPr>
                  <a:grpSpLocks/>
                </p:cNvGrpSpPr>
                <p:nvPr/>
              </p:nvGrpSpPr>
              <p:grpSpPr bwMode="auto">
                <a:xfrm>
                  <a:off x="947" y="2334"/>
                  <a:ext cx="738" cy="1392"/>
                  <a:chOff x="1756" y="2301"/>
                  <a:chExt cx="738" cy="1392"/>
                </a:xfrm>
              </p:grpSpPr>
              <p:sp>
                <p:nvSpPr>
                  <p:cNvPr id="55358" name="Freeform 62"/>
                  <p:cNvSpPr>
                    <a:spLocks/>
                  </p:cNvSpPr>
                  <p:nvPr/>
                </p:nvSpPr>
                <p:spPr bwMode="auto">
                  <a:xfrm>
                    <a:off x="1758" y="2364"/>
                    <a:ext cx="588" cy="1329"/>
                  </a:xfrm>
                  <a:custGeom>
                    <a:avLst/>
                    <a:gdLst/>
                    <a:ahLst/>
                    <a:cxnLst>
                      <a:cxn ang="0">
                        <a:pos x="259" y="963"/>
                      </a:cxn>
                      <a:cxn ang="0">
                        <a:pos x="0" y="1326"/>
                      </a:cxn>
                      <a:cxn ang="0">
                        <a:pos x="429" y="66"/>
                      </a:cxn>
                      <a:cxn ang="0">
                        <a:pos x="589" y="0"/>
                      </a:cxn>
                      <a:cxn ang="0">
                        <a:pos x="259" y="963"/>
                      </a:cxn>
                    </a:cxnLst>
                    <a:rect l="0" t="0" r="r" b="b"/>
                    <a:pathLst>
                      <a:path w="589" h="1326">
                        <a:moveTo>
                          <a:pt x="259" y="963"/>
                        </a:moveTo>
                        <a:lnTo>
                          <a:pt x="0" y="1326"/>
                        </a:lnTo>
                        <a:lnTo>
                          <a:pt x="429" y="66"/>
                        </a:lnTo>
                        <a:lnTo>
                          <a:pt x="589" y="0"/>
                        </a:lnTo>
                        <a:lnTo>
                          <a:pt x="259" y="963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46275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54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55359" name="Freeform 63"/>
                  <p:cNvSpPr>
                    <a:spLocks/>
                  </p:cNvSpPr>
                  <p:nvPr/>
                </p:nvSpPr>
                <p:spPr bwMode="auto">
                  <a:xfrm>
                    <a:off x="2012" y="2301"/>
                    <a:ext cx="483" cy="1044"/>
                  </a:xfrm>
                  <a:custGeom>
                    <a:avLst/>
                    <a:gdLst/>
                    <a:ahLst/>
                    <a:cxnLst>
                      <a:cxn ang="0">
                        <a:pos x="260" y="682"/>
                      </a:cxn>
                      <a:cxn ang="0">
                        <a:pos x="0" y="1042"/>
                      </a:cxn>
                      <a:cxn ang="0">
                        <a:pos x="326" y="66"/>
                      </a:cxn>
                      <a:cxn ang="0">
                        <a:pos x="486" y="0"/>
                      </a:cxn>
                      <a:cxn ang="0">
                        <a:pos x="260" y="682"/>
                      </a:cxn>
                    </a:cxnLst>
                    <a:rect l="0" t="0" r="r" b="b"/>
                    <a:pathLst>
                      <a:path w="486" h="1042">
                        <a:moveTo>
                          <a:pt x="260" y="682"/>
                        </a:moveTo>
                        <a:lnTo>
                          <a:pt x="0" y="1042"/>
                        </a:lnTo>
                        <a:lnTo>
                          <a:pt x="326" y="66"/>
                        </a:lnTo>
                        <a:lnTo>
                          <a:pt x="486" y="0"/>
                        </a:lnTo>
                        <a:lnTo>
                          <a:pt x="260" y="682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/>
                      </a:gs>
                      <a:gs pos="100000">
                        <a:srgbClr val="0000FF">
                          <a:gamma/>
                          <a:shade val="46275"/>
                          <a:invGamma/>
                        </a:srgbClr>
                      </a:gs>
                    </a:gsLst>
                    <a:lin ang="27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11" name="Group 64"/>
                <p:cNvGrpSpPr>
                  <a:grpSpLocks/>
                </p:cNvGrpSpPr>
                <p:nvPr/>
              </p:nvGrpSpPr>
              <p:grpSpPr bwMode="auto">
                <a:xfrm>
                  <a:off x="948" y="2600"/>
                  <a:ext cx="1124" cy="1126"/>
                  <a:chOff x="948" y="2600"/>
                  <a:chExt cx="1124" cy="1126"/>
                </a:xfrm>
              </p:grpSpPr>
              <p:sp>
                <p:nvSpPr>
                  <p:cNvPr id="55361" name="Freeform 65"/>
                  <p:cNvSpPr>
                    <a:spLocks/>
                  </p:cNvSpPr>
                  <p:nvPr/>
                </p:nvSpPr>
                <p:spPr bwMode="auto">
                  <a:xfrm>
                    <a:off x="949" y="2777"/>
                    <a:ext cx="1121" cy="949"/>
                  </a:xfrm>
                  <a:custGeom>
                    <a:avLst/>
                    <a:gdLst/>
                    <a:ahLst/>
                    <a:cxnLst>
                      <a:cxn ang="0">
                        <a:pos x="252" y="598"/>
                      </a:cxn>
                      <a:cxn ang="0">
                        <a:pos x="1123" y="0"/>
                      </a:cxn>
                      <a:cxn ang="0">
                        <a:pos x="1123" y="182"/>
                      </a:cxn>
                      <a:cxn ang="0">
                        <a:pos x="0" y="952"/>
                      </a:cxn>
                      <a:cxn ang="0">
                        <a:pos x="252" y="598"/>
                      </a:cxn>
                    </a:cxnLst>
                    <a:rect l="0" t="0" r="r" b="b"/>
                    <a:pathLst>
                      <a:path w="1123" h="952">
                        <a:moveTo>
                          <a:pt x="252" y="598"/>
                        </a:moveTo>
                        <a:lnTo>
                          <a:pt x="1123" y="0"/>
                        </a:lnTo>
                        <a:lnTo>
                          <a:pt x="1123" y="182"/>
                        </a:lnTo>
                        <a:lnTo>
                          <a:pt x="0" y="952"/>
                        </a:lnTo>
                        <a:lnTo>
                          <a:pt x="252" y="598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55362" name="Freeform 66"/>
                  <p:cNvSpPr>
                    <a:spLocks/>
                  </p:cNvSpPr>
                  <p:nvPr/>
                </p:nvSpPr>
                <p:spPr bwMode="auto">
                  <a:xfrm>
                    <a:off x="1197" y="2600"/>
                    <a:ext cx="873" cy="778"/>
                  </a:xfrm>
                  <a:custGeom>
                    <a:avLst/>
                    <a:gdLst/>
                    <a:ahLst/>
                    <a:cxnLst>
                      <a:cxn ang="0">
                        <a:pos x="254" y="421"/>
                      </a:cxn>
                      <a:cxn ang="0">
                        <a:pos x="874" y="0"/>
                      </a:cxn>
                      <a:cxn ang="0">
                        <a:pos x="872" y="176"/>
                      </a:cxn>
                      <a:cxn ang="0">
                        <a:pos x="0" y="777"/>
                      </a:cxn>
                      <a:cxn ang="0">
                        <a:pos x="254" y="421"/>
                      </a:cxn>
                    </a:cxnLst>
                    <a:rect l="0" t="0" r="r" b="b"/>
                    <a:pathLst>
                      <a:path w="874" h="777">
                        <a:moveTo>
                          <a:pt x="254" y="421"/>
                        </a:moveTo>
                        <a:lnTo>
                          <a:pt x="874" y="0"/>
                        </a:lnTo>
                        <a:lnTo>
                          <a:pt x="872" y="176"/>
                        </a:lnTo>
                        <a:lnTo>
                          <a:pt x="0" y="777"/>
                        </a:lnTo>
                        <a:lnTo>
                          <a:pt x="254" y="421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70196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27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</p:grpSp>
            <p:sp>
              <p:nvSpPr>
                <p:cNvPr id="55363" name="Freeform 67"/>
                <p:cNvSpPr>
                  <a:spLocks/>
                </p:cNvSpPr>
                <p:nvPr/>
              </p:nvSpPr>
              <p:spPr bwMode="auto">
                <a:xfrm>
                  <a:off x="2293" y="1663"/>
                  <a:ext cx="1127" cy="247"/>
                </a:xfrm>
                <a:custGeom>
                  <a:avLst/>
                  <a:gdLst/>
                  <a:ahLst/>
                  <a:cxnLst>
                    <a:cxn ang="0">
                      <a:pos x="96" y="118"/>
                    </a:cxn>
                    <a:cxn ang="0">
                      <a:pos x="1127" y="0"/>
                    </a:cxn>
                    <a:cxn ang="0">
                      <a:pos x="0" y="248"/>
                    </a:cxn>
                    <a:cxn ang="0">
                      <a:pos x="96" y="118"/>
                    </a:cxn>
                  </a:cxnLst>
                  <a:rect l="0" t="0" r="r" b="b"/>
                  <a:pathLst>
                    <a:path w="1127" h="248">
                      <a:moveTo>
                        <a:pt x="96" y="118"/>
                      </a:moveTo>
                      <a:lnTo>
                        <a:pt x="1127" y="0"/>
                      </a:lnTo>
                      <a:lnTo>
                        <a:pt x="0" y="248"/>
                      </a:lnTo>
                      <a:lnTo>
                        <a:pt x="96" y="11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 eaLnBrk="1" hangingPunct="1">
                    <a:lnSpc>
                      <a:spcPct val="80000"/>
                    </a:lnSpc>
                    <a:defRPr/>
                  </a:pPr>
                  <a:endParaRPr lang="en-US" sz="2800" i="0" dirty="0">
                    <a:solidFill>
                      <a:srgbClr val="3333CC"/>
                    </a:solidFill>
                    <a:latin typeface="Arial"/>
                    <a:cs typeface="Arial"/>
                  </a:endParaRPr>
                </a:p>
              </p:txBody>
            </p:sp>
            <p:grpSp>
              <p:nvGrpSpPr>
                <p:cNvPr id="12" name="Group 68"/>
                <p:cNvGrpSpPr>
                  <a:grpSpLocks/>
                </p:cNvGrpSpPr>
                <p:nvPr/>
              </p:nvGrpSpPr>
              <p:grpSpPr bwMode="auto">
                <a:xfrm>
                  <a:off x="2070" y="2601"/>
                  <a:ext cx="519" cy="672"/>
                  <a:chOff x="2070" y="2601"/>
                  <a:chExt cx="519" cy="672"/>
                </a:xfrm>
              </p:grpSpPr>
              <p:sp>
                <p:nvSpPr>
                  <p:cNvPr id="55365" name="Freeform 69"/>
                  <p:cNvSpPr>
                    <a:spLocks/>
                  </p:cNvSpPr>
                  <p:nvPr/>
                </p:nvSpPr>
                <p:spPr bwMode="auto">
                  <a:xfrm>
                    <a:off x="2070" y="2600"/>
                    <a:ext cx="520" cy="67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19" y="672"/>
                      </a:cxn>
                      <a:cxn ang="0">
                        <a:pos x="0" y="17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19" h="672">
                        <a:moveTo>
                          <a:pt x="0" y="0"/>
                        </a:moveTo>
                        <a:lnTo>
                          <a:pt x="519" y="672"/>
                        </a:lnTo>
                        <a:lnTo>
                          <a:pt x="0" y="17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FF">
                          <a:gamma/>
                          <a:shade val="0"/>
                          <a:invGamma/>
                        </a:srgbClr>
                      </a:gs>
                      <a:gs pos="100000">
                        <a:srgbClr val="0000FF"/>
                      </a:gs>
                    </a:gsLst>
                    <a:lin ang="18900000" scaled="1"/>
                  </a:gra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55366" name="Freeform 70"/>
                  <p:cNvSpPr>
                    <a:spLocks/>
                  </p:cNvSpPr>
                  <p:nvPr/>
                </p:nvSpPr>
                <p:spPr bwMode="auto">
                  <a:xfrm>
                    <a:off x="2070" y="2771"/>
                    <a:ext cx="514" cy="50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12" y="495"/>
                      </a:cxn>
                      <a:cxn ang="0">
                        <a:pos x="0" y="18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12" h="495">
                        <a:moveTo>
                          <a:pt x="0" y="0"/>
                        </a:moveTo>
                        <a:lnTo>
                          <a:pt x="512" y="495"/>
                        </a:lnTo>
                        <a:lnTo>
                          <a:pt x="0" y="1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r" eaLnBrk="1" hangingPunct="1">
                      <a:lnSpc>
                        <a:spcPct val="80000"/>
                      </a:lnSpc>
                      <a:defRPr/>
                    </a:pPr>
                    <a:endParaRPr lang="en-US" sz="2800" i="0" dirty="0">
                      <a:solidFill>
                        <a:srgbClr val="3333CC"/>
                      </a:solidFill>
                      <a:latin typeface="Arial"/>
                      <a:cs typeface="Arial"/>
                    </a:endParaRPr>
                  </a:p>
                </p:txBody>
              </p:sp>
            </p:grpSp>
          </p:grpSp>
        </p:grpSp>
      </p:grpSp>
      <p:sp>
        <p:nvSpPr>
          <p:cNvPr id="55367" name="Text Box 71"/>
          <p:cNvSpPr txBox="1">
            <a:spLocks noChangeArrowheads="1"/>
          </p:cNvSpPr>
          <p:nvPr/>
        </p:nvSpPr>
        <p:spPr bwMode="auto">
          <a:xfrm>
            <a:off x="-76200" y="228600"/>
            <a:ext cx="990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  <a:defRPr/>
            </a:pPr>
            <a:r>
              <a:rPr lang="en-US" sz="1000" dirty="0">
                <a:solidFill>
                  <a:srgbClr val="000000"/>
                </a:solidFill>
                <a:latin typeface="Arial Black" pitchFamily="34" charset="0"/>
                <a:cs typeface="Arial"/>
              </a:rPr>
              <a:t>NAVY</a:t>
            </a:r>
          </a:p>
        </p:txBody>
      </p:sp>
      <p:sp>
        <p:nvSpPr>
          <p:cNvPr id="55368" name="Text Box 72"/>
          <p:cNvSpPr txBox="1">
            <a:spLocks noChangeArrowheads="1"/>
          </p:cNvSpPr>
          <p:nvPr userDrawn="1"/>
        </p:nvSpPr>
        <p:spPr bwMode="auto">
          <a:xfrm>
            <a:off x="609600" y="746125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  <a:defRPr/>
            </a:pPr>
            <a:r>
              <a:rPr lang="en-US" sz="1000" dirty="0">
                <a:solidFill>
                  <a:srgbClr val="000000"/>
                </a:solidFill>
                <a:latin typeface="Arial Black" pitchFamily="34" charset="0"/>
                <a:cs typeface="Arial"/>
              </a:rPr>
              <a:t>BUPERS 3</a:t>
            </a:r>
          </a:p>
        </p:txBody>
      </p:sp>
      <p:sp>
        <p:nvSpPr>
          <p:cNvPr id="55369" name="Rectangle 7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eaLnBrk="1" hangingPunct="1">
              <a:defRPr/>
            </a:pPr>
            <a:endParaRPr lang="en-US" i="0" dirty="0"/>
          </a:p>
        </p:txBody>
      </p:sp>
      <p:sp>
        <p:nvSpPr>
          <p:cNvPr id="55370" name="Rectangle 7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770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eaLnBrk="1" hangingPunct="1">
              <a:defRPr/>
            </a:pPr>
            <a:fld id="{543B5AAD-D329-4F53-8EA7-0014AE665D58}" type="slidenum">
              <a:rPr lang="en-US" i="0"/>
              <a:pPr eaLnBrk="1" hangingPunct="1">
                <a:defRPr/>
              </a:pPr>
              <a:t>‹#›</a:t>
            </a:fld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50841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  <p:sldLayoutId id="2147483813" r:id="rId18"/>
    <p:sldLayoutId id="2147483814" r:id="rId19"/>
    <p:sldLayoutId id="2147483815" r:id="rId20"/>
    <p:sldLayoutId id="2147483816" r:id="rId2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o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21673" y="1778913"/>
            <a:ext cx="8627389" cy="44627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b="1" i="1" dirty="0" smtClean="0">
                <a:solidFill>
                  <a:schemeClr val="tx1"/>
                </a:solidFill>
                <a:latin typeface="Arial" pitchFamily="34" charset="0"/>
              </a:rPr>
              <a:t>FY-20 Active Aviation Commander</a:t>
            </a:r>
          </a:p>
          <a:p>
            <a:pPr algn="ctr" eaLnBrk="0" hangingPunct="0"/>
            <a:r>
              <a:rPr lang="en-US" b="1" i="1" dirty="0" smtClean="0">
                <a:solidFill>
                  <a:schemeClr val="tx1"/>
                </a:solidFill>
                <a:latin typeface="Arial" pitchFamily="34" charset="0"/>
              </a:rPr>
              <a:t>Command Screen Board</a:t>
            </a:r>
          </a:p>
          <a:p>
            <a:pPr algn="ctr" eaLnBrk="0" hangingPunct="0"/>
            <a:r>
              <a:rPr lang="en-US" b="1" i="1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0" hangingPunct="0"/>
            <a:r>
              <a:rPr lang="en-US" b="1" i="1" dirty="0" smtClean="0">
                <a:solidFill>
                  <a:schemeClr val="tx1"/>
                </a:solidFill>
                <a:latin typeface="Arial" pitchFamily="34" charset="0"/>
              </a:rPr>
              <a:t>Statistics and Takeaways</a:t>
            </a:r>
          </a:p>
          <a:p>
            <a:pPr algn="ctr" eaLnBrk="0" hangingPunct="0"/>
            <a:endParaRPr lang="en-US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0" hangingPunct="0"/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</a:rPr>
              <a:t>PERS-43   </a:t>
            </a:r>
          </a:p>
          <a:p>
            <a:pPr algn="ctr" eaLnBrk="0" hangingPunct="0"/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</a:rPr>
              <a:t>15 May 2019</a:t>
            </a:r>
          </a:p>
          <a:p>
            <a:pPr algn="ctr" eaLnBrk="0" hangingPunct="0"/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</a:rPr>
              <a:t>(update to correct error on Slide 31)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5992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393700" y="1252534"/>
            <a:ext cx="8421688" cy="473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lvl="1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87 total (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53 IZ /34 AZ)</a:t>
            </a:r>
          </a:p>
          <a:p>
            <a:pPr marL="571500" lvl="1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53 had a #1 DH ticket &gt; 9 months</a:t>
            </a:r>
          </a:p>
          <a:p>
            <a:pPr marL="1028700" lvl="2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43 &gt; 11 months, 7 = 11 months and 3 = 10 months</a:t>
            </a:r>
          </a:p>
          <a:p>
            <a:pPr marL="571500" lvl="1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34 had a #1 DH ticket &lt; 10 months</a:t>
            </a:r>
          </a:p>
          <a:p>
            <a:pPr marL="1028700" lvl="2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10 had a #1 HBO in 3 other tours</a:t>
            </a:r>
          </a:p>
          <a:p>
            <a:pPr marL="1028700" lvl="2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13 had a #1 HBO in 2 other tours</a:t>
            </a:r>
          </a:p>
          <a:p>
            <a:pPr marL="1028700" lvl="2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10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 had a #1 HBO in 1 other tour</a:t>
            </a:r>
          </a:p>
          <a:p>
            <a:pPr marL="1485900" lvl="3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All 10 had at least 1 other tour with a #2 or 3 EP in a summary group &gt; 20</a:t>
            </a:r>
          </a:p>
          <a:p>
            <a:pPr marL="1028700" lvl="2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1 had long #2 HBOs in 2 other tours vs summary groups of &gt; 15 and took a highly valued hard fill job post-DH</a:t>
            </a:r>
            <a:r>
              <a:rPr lang="en-US" sz="2000" b="1" i="0" dirty="0">
                <a:latin typeface="+mn-lt"/>
              </a:rPr>
              <a:t>	</a:t>
            </a:r>
          </a:p>
        </p:txBody>
      </p:sp>
      <p:sp>
        <p:nvSpPr>
          <p:cNvPr id="7172" name="Text Box 2"/>
          <p:cNvSpPr txBox="1">
            <a:spLocks noChangeArrowheads="1"/>
          </p:cNvSpPr>
          <p:nvPr/>
        </p:nvSpPr>
        <p:spPr bwMode="auto">
          <a:xfrm>
            <a:off x="981073" y="363899"/>
            <a:ext cx="72866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i="0" dirty="0" smtClean="0">
                <a:latin typeface="+mn-lt"/>
              </a:rPr>
              <a:t>URL OP Selects </a:t>
            </a:r>
            <a:endParaRPr lang="en-US" altLang="en-US" sz="2800" b="1" i="0" dirty="0" smtClean="0">
              <a:latin typeface="+mj-lt"/>
            </a:endParaRP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393700" y="5391132"/>
            <a:ext cx="8293100" cy="830997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b="1" i="1" dirty="0" smtClean="0">
                <a:solidFill>
                  <a:srgbClr val="FFFF00"/>
                </a:solidFill>
                <a:latin typeface="+mn-lt"/>
              </a:rPr>
              <a:t> #1 DH ticket length was </a:t>
            </a:r>
            <a:r>
              <a:rPr lang="en-US" altLang="en-US" dirty="0" smtClean="0">
                <a:solidFill>
                  <a:srgbClr val="FFFF00"/>
                </a:solidFill>
                <a:latin typeface="+mn-lt"/>
              </a:rPr>
              <a:t>balanced against documented </a:t>
            </a:r>
            <a:r>
              <a:rPr lang="en-US" altLang="en-US" b="1" i="1" dirty="0" smtClean="0">
                <a:solidFill>
                  <a:srgbClr val="FFFF00"/>
                </a:solidFill>
                <a:latin typeface="+mn-lt"/>
              </a:rPr>
              <a:t>Sustained Superior Performance over an entire career.</a:t>
            </a:r>
          </a:p>
        </p:txBody>
      </p:sp>
    </p:spTree>
    <p:extLst>
      <p:ext uri="{BB962C8B-B14F-4D97-AF65-F5344CB8AC3E}">
        <p14:creationId xmlns:p14="http://schemas.microsoft.com/office/powerpoint/2010/main" val="13633117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35998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tx1"/>
                </a:solidFill>
                <a:latin typeface="Arial" charset="0"/>
              </a:rPr>
              <a:t>Diversity Statistics </a:t>
            </a:r>
            <a:r>
              <a:rPr lang="en-US" sz="4000" b="1" dirty="0" smtClean="0">
                <a:latin typeface="Arial" charset="0"/>
              </a:rPr>
              <a:t/>
            </a:r>
            <a:br>
              <a:rPr lang="en-US" sz="4000" b="1" dirty="0" smtClean="0">
                <a:latin typeface="Arial" charset="0"/>
              </a:rPr>
            </a:br>
            <a:endParaRPr lang="en-US" sz="4000" b="1" dirty="0" smtClean="0">
              <a:latin typeface="Arial" charset="0"/>
            </a:endParaRPr>
          </a:p>
        </p:txBody>
      </p:sp>
      <p:graphicFrame>
        <p:nvGraphicFramePr>
          <p:cNvPr id="39967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387688"/>
              </p:ext>
            </p:extLst>
          </p:nvPr>
        </p:nvGraphicFramePr>
        <p:xfrm>
          <a:off x="1046710" y="1954204"/>
          <a:ext cx="7098706" cy="3295316"/>
        </p:xfrm>
        <a:graphic>
          <a:graphicData uri="http://schemas.openxmlformats.org/drawingml/2006/table">
            <a:tbl>
              <a:tblPr/>
              <a:tblGrid>
                <a:gridCol w="1754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5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4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3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ELIGIBLES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RECORDS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SELECTED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2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TOTAL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580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25.2%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0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FEMALE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31.8%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13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MALE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558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24.9%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1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MINORITY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40.4%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0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FEMALE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50.0%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10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MALE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40.0%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1321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128657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URL SG-05/06 Stats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728440"/>
              </p:ext>
            </p:extLst>
          </p:nvPr>
        </p:nvGraphicFramePr>
        <p:xfrm>
          <a:off x="797334" y="1306948"/>
          <a:ext cx="7463608" cy="5105400"/>
        </p:xfrm>
        <a:graphic>
          <a:graphicData uri="http://schemas.openxmlformats.org/drawingml/2006/table">
            <a:tbl>
              <a:tblPr/>
              <a:tblGrid>
                <a:gridCol w="3282043">
                  <a:extLst>
                    <a:ext uri="{9D8B030D-6E8A-4147-A177-3AD203B41FA5}">
                      <a16:colId xmlns:a16="http://schemas.microsoft.com/office/drawing/2014/main" val="1289762068"/>
                    </a:ext>
                  </a:extLst>
                </a:gridCol>
                <a:gridCol w="1008924">
                  <a:extLst>
                    <a:ext uri="{9D8B030D-6E8A-4147-A177-3AD203B41FA5}">
                      <a16:colId xmlns:a16="http://schemas.microsoft.com/office/drawing/2014/main" val="1314307968"/>
                    </a:ext>
                  </a:extLst>
                </a:gridCol>
                <a:gridCol w="1154793">
                  <a:extLst>
                    <a:ext uri="{9D8B030D-6E8A-4147-A177-3AD203B41FA5}">
                      <a16:colId xmlns:a16="http://schemas.microsoft.com/office/drawing/2014/main" val="4182041764"/>
                    </a:ext>
                  </a:extLst>
                </a:gridCol>
                <a:gridCol w="1008924">
                  <a:extLst>
                    <a:ext uri="{9D8B030D-6E8A-4147-A177-3AD203B41FA5}">
                      <a16:colId xmlns:a16="http://schemas.microsoft.com/office/drawing/2014/main" val="2334891212"/>
                    </a:ext>
                  </a:extLst>
                </a:gridCol>
                <a:gridCol w="1008924">
                  <a:extLst>
                    <a:ext uri="{9D8B030D-6E8A-4147-A177-3AD203B41FA5}">
                      <a16:colId xmlns:a16="http://schemas.microsoft.com/office/drawing/2014/main" val="353381625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292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#1 DH Selects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#1 DH Non-Selects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78778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#1 DH: 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94619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JPME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196647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39312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Major Staff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187365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Masters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15784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OOD/CDO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50726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Overseas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9358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IA/GSA/APH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557927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Training Officer / SJO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79747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Afloat Staff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38510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Ships Company (CVN)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00412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Ships Company (AMPHIB)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81030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Aide Tour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631305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95326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NAWDC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80415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VX / NAVAIR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97170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TPS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6923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TRACOM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28747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NROTC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428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2805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809414" y="2956558"/>
            <a:ext cx="5590313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i="1" dirty="0" smtClean="0">
                <a:solidFill>
                  <a:schemeClr val="tx1"/>
                </a:solidFill>
                <a:latin typeface="Arial" pitchFamily="34" charset="0"/>
              </a:rPr>
              <a:t>URL Community Stats</a:t>
            </a:r>
            <a:endParaRPr lang="en-US" b="1" i="1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0426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HM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8001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11 records for 1 OP and 1 OP-T select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6 #1 DHs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8.6 month average ticket length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4 of 6 #1 OP DHs had at least 1 other #1 HBO tour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Selects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Both had &gt; 8.6 month tickets and a #1 HBO in at least 1 other tour</a:t>
            </a:r>
          </a:p>
          <a:p>
            <a:pPr marL="0" indent="0" eaLnBrk="1" hangingPunct="1">
              <a:lnSpc>
                <a:spcPct val="130000"/>
              </a:lnSpc>
              <a:buClr>
                <a:schemeClr val="tx1"/>
              </a:buClr>
              <a:buNone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736751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HM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5769" y="1371604"/>
          <a:ext cx="7526737" cy="5105391"/>
        </p:xfrm>
        <a:graphic>
          <a:graphicData uri="http://schemas.openxmlformats.org/drawingml/2006/table">
            <a:tbl>
              <a:tblPr/>
              <a:tblGrid>
                <a:gridCol w="1052856">
                  <a:extLst>
                    <a:ext uri="{9D8B030D-6E8A-4147-A177-3AD203B41FA5}">
                      <a16:colId xmlns:a16="http://schemas.microsoft.com/office/drawing/2014/main" val="1309571615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2232535953"/>
                    </a:ext>
                  </a:extLst>
                </a:gridCol>
                <a:gridCol w="1123835">
                  <a:extLst>
                    <a:ext uri="{9D8B030D-6E8A-4147-A177-3AD203B41FA5}">
                      <a16:colId xmlns:a16="http://schemas.microsoft.com/office/drawing/2014/main" val="332284609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659351733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2010774356"/>
                    </a:ext>
                  </a:extLst>
                </a:gridCol>
                <a:gridCol w="1020324">
                  <a:extLst>
                    <a:ext uri="{9D8B030D-6E8A-4147-A177-3AD203B41FA5}">
                      <a16:colId xmlns:a16="http://schemas.microsoft.com/office/drawing/2014/main" val="1951543652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2025732242"/>
                    </a:ext>
                  </a:extLst>
                </a:gridCol>
                <a:gridCol w="402214">
                  <a:extLst>
                    <a:ext uri="{9D8B030D-6E8A-4147-A177-3AD203B41FA5}">
                      <a16:colId xmlns:a16="http://schemas.microsoft.com/office/drawing/2014/main" val="1981237347"/>
                    </a:ext>
                  </a:extLst>
                </a:gridCol>
              </a:tblGrid>
              <a:tr h="177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Eligible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18569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166690"/>
                  </a:ext>
                </a:extLst>
              </a:tr>
              <a:tr h="355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Selected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436048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182985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43107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Weapons School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5968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TRACOM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042288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Flag Aide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70852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VX/HX/NAVAIR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795210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097590"/>
                  </a:ext>
                </a:extLst>
              </a:tr>
              <a:tr h="312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AFLOAT STAFF TOUR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628516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297207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AMPHIB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165997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NAWDC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84063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/ SJO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05097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025715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Qualifications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08873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93529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80559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OOD/CDO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03127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Overseas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44807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545637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934828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27610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26635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Master's Degree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55856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3175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4839855" y="2216727"/>
            <a:ext cx="3103418" cy="258618"/>
          </a:xfrm>
          <a:prstGeom prst="rect">
            <a:avLst/>
          </a:prstGeom>
          <a:noFill/>
          <a:ln w="15875">
            <a:solidFill>
              <a:srgbClr val="1AD62C"/>
            </a:solidFill>
            <a:round/>
            <a:headEnd/>
            <a:tailEnd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833231" y="4128349"/>
            <a:ext cx="3103418" cy="258618"/>
          </a:xfrm>
          <a:prstGeom prst="rect">
            <a:avLst/>
          </a:prstGeom>
          <a:noFill/>
          <a:ln w="15875">
            <a:solidFill>
              <a:srgbClr val="1AD62C"/>
            </a:solidFill>
            <a:round/>
            <a:headEnd/>
            <a:tailEnd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33231" y="4691921"/>
            <a:ext cx="3103418" cy="393601"/>
          </a:xfrm>
          <a:prstGeom prst="rect">
            <a:avLst/>
          </a:prstGeom>
          <a:noFill/>
          <a:ln w="15875">
            <a:solidFill>
              <a:srgbClr val="1AD62C"/>
            </a:solidFill>
            <a:round/>
            <a:headEnd/>
            <a:tailEnd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1810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0072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HSC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69 records for 13 OP, 5 OP-T and 2 SM selects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47 #1 DHs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7.7 month average ticket length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13 OP Selects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10 month average ticket length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10 IZ / 3 AZ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8 had a #1 DH ticket &gt; 9 months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5 had a #1 DH ticket &lt; 10 months</a:t>
            </a:r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2 had a #1 HBO in 3 other tours</a:t>
            </a:r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/>
              <a:t>2 had a #1 HBO in </a:t>
            </a:r>
            <a:r>
              <a:rPr lang="en-US" sz="1600" i="0" dirty="0" smtClean="0"/>
              <a:t>2 </a:t>
            </a:r>
            <a:r>
              <a:rPr lang="en-US" sz="1600" i="0" dirty="0"/>
              <a:t>other </a:t>
            </a:r>
            <a:r>
              <a:rPr lang="en-US" sz="1600" i="0" dirty="0" smtClean="0"/>
              <a:t>tours</a:t>
            </a:r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 had a #1 HBO in 1 other tour</a:t>
            </a:r>
            <a:endParaRPr lang="en-US" sz="16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9885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2936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HSC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5769" y="1371604"/>
          <a:ext cx="7526737" cy="5105391"/>
        </p:xfrm>
        <a:graphic>
          <a:graphicData uri="http://schemas.openxmlformats.org/drawingml/2006/table">
            <a:tbl>
              <a:tblPr/>
              <a:tblGrid>
                <a:gridCol w="1052856">
                  <a:extLst>
                    <a:ext uri="{9D8B030D-6E8A-4147-A177-3AD203B41FA5}">
                      <a16:colId xmlns:a16="http://schemas.microsoft.com/office/drawing/2014/main" val="473098956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3869339526"/>
                    </a:ext>
                  </a:extLst>
                </a:gridCol>
                <a:gridCol w="1123835">
                  <a:extLst>
                    <a:ext uri="{9D8B030D-6E8A-4147-A177-3AD203B41FA5}">
                      <a16:colId xmlns:a16="http://schemas.microsoft.com/office/drawing/2014/main" val="1820473470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165895520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216977773"/>
                    </a:ext>
                  </a:extLst>
                </a:gridCol>
                <a:gridCol w="1020324">
                  <a:extLst>
                    <a:ext uri="{9D8B030D-6E8A-4147-A177-3AD203B41FA5}">
                      <a16:colId xmlns:a16="http://schemas.microsoft.com/office/drawing/2014/main" val="904072978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544600726"/>
                    </a:ext>
                  </a:extLst>
                </a:gridCol>
                <a:gridCol w="402214">
                  <a:extLst>
                    <a:ext uri="{9D8B030D-6E8A-4147-A177-3AD203B41FA5}">
                      <a16:colId xmlns:a16="http://schemas.microsoft.com/office/drawing/2014/main" val="621061343"/>
                    </a:ext>
                  </a:extLst>
                </a:gridCol>
              </a:tblGrid>
              <a:tr h="177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HSC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Eligible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58923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771445"/>
                  </a:ext>
                </a:extLst>
              </a:tr>
              <a:tr h="355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Selected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85717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10609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29893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Weapons School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269533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TRACOM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01014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Flag Aide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17776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VX/HX/NAVAIR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55495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2422508"/>
                  </a:ext>
                </a:extLst>
              </a:tr>
              <a:tr h="312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AFLOAT STAFF TOUR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12319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86666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AMPHIB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09426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NAWDC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29418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/ SJO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627178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89802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Qualifications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07742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91865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340233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OOD/CDO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39353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Overseas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390838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64960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429093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701430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21078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Master's Degree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7478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191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2621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2936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HSM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88 records for 12 OP, 4 OP-T and 1 SM select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50 #1 DHs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7.6 month average ticket length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12 OP Selects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/>
              <a:t>9</a:t>
            </a:r>
            <a:r>
              <a:rPr lang="en-US" sz="1600" i="0" dirty="0" smtClean="0"/>
              <a:t> month average ticket length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/>
              <a:t>8</a:t>
            </a:r>
            <a:r>
              <a:rPr lang="en-US" sz="1600" i="0" dirty="0" smtClean="0"/>
              <a:t> IZ / 4 AZ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5 had a #1 DH ticket &gt; 9 months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7 </a:t>
            </a:r>
            <a:r>
              <a:rPr lang="en-US" sz="1600" i="0" dirty="0"/>
              <a:t>had a #1 DH ticket </a:t>
            </a:r>
            <a:r>
              <a:rPr lang="en-US" sz="1600" i="0" dirty="0" smtClean="0"/>
              <a:t>&lt; 10 </a:t>
            </a:r>
            <a:r>
              <a:rPr lang="en-US" sz="1600" i="0" dirty="0"/>
              <a:t>months </a:t>
            </a:r>
            <a:endParaRPr lang="en-US" sz="1600" i="0" dirty="0" smtClean="0"/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3 had a #1 HBO in 3 other tours</a:t>
            </a:r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2 had a #1 HBO in 2 other tours</a:t>
            </a:r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/>
              <a:t>2 had a #1 HBO in </a:t>
            </a:r>
            <a:r>
              <a:rPr lang="en-US" sz="1600" i="0" dirty="0" smtClean="0"/>
              <a:t>1 </a:t>
            </a:r>
            <a:r>
              <a:rPr lang="en-US" sz="1600" i="0" dirty="0"/>
              <a:t>other </a:t>
            </a:r>
            <a:r>
              <a:rPr lang="en-US" sz="1600" i="0" dirty="0" smtClean="0"/>
              <a:t>tour</a:t>
            </a:r>
            <a:endParaRPr lang="en-US" sz="1600" i="0" dirty="0"/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1600" i="0" dirty="0" smtClean="0"/>
          </a:p>
          <a:p>
            <a:pPr marL="342900" lvl="2" indent="-342900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97012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2936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HSM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5769" y="1371604"/>
          <a:ext cx="7526737" cy="5105391"/>
        </p:xfrm>
        <a:graphic>
          <a:graphicData uri="http://schemas.openxmlformats.org/drawingml/2006/table">
            <a:tbl>
              <a:tblPr/>
              <a:tblGrid>
                <a:gridCol w="1052856">
                  <a:extLst>
                    <a:ext uri="{9D8B030D-6E8A-4147-A177-3AD203B41FA5}">
                      <a16:colId xmlns:a16="http://schemas.microsoft.com/office/drawing/2014/main" val="489683712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1320663512"/>
                    </a:ext>
                  </a:extLst>
                </a:gridCol>
                <a:gridCol w="1123835">
                  <a:extLst>
                    <a:ext uri="{9D8B030D-6E8A-4147-A177-3AD203B41FA5}">
                      <a16:colId xmlns:a16="http://schemas.microsoft.com/office/drawing/2014/main" val="1087621978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3586404714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1815863869"/>
                    </a:ext>
                  </a:extLst>
                </a:gridCol>
                <a:gridCol w="1020324">
                  <a:extLst>
                    <a:ext uri="{9D8B030D-6E8A-4147-A177-3AD203B41FA5}">
                      <a16:colId xmlns:a16="http://schemas.microsoft.com/office/drawing/2014/main" val="1866531866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1281851254"/>
                    </a:ext>
                  </a:extLst>
                </a:gridCol>
                <a:gridCol w="402214">
                  <a:extLst>
                    <a:ext uri="{9D8B030D-6E8A-4147-A177-3AD203B41FA5}">
                      <a16:colId xmlns:a16="http://schemas.microsoft.com/office/drawing/2014/main" val="4162825373"/>
                    </a:ext>
                  </a:extLst>
                </a:gridCol>
              </a:tblGrid>
              <a:tr h="177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HSM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Eligible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95401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120340"/>
                  </a:ext>
                </a:extLst>
              </a:tr>
              <a:tr h="355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Selected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417418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13436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69684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Weapons School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4301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TRACOM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486391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Flag Aide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857855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VX/HX/NAVAIR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036610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219493"/>
                  </a:ext>
                </a:extLst>
              </a:tr>
              <a:tr h="312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AFLOAT STAFF TOUR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17124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892042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AMPHIB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530677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NAWDC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51409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/ SJO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4238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4997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Qualifications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26133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636409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43424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OOD/CDO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323911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Overseas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82679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04569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8556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38357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433180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Master's Degree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18163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43684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4839855" y="2226666"/>
            <a:ext cx="3103418" cy="427082"/>
          </a:xfrm>
          <a:prstGeom prst="rect">
            <a:avLst/>
          </a:prstGeom>
          <a:noFill/>
          <a:ln w="15875">
            <a:solidFill>
              <a:srgbClr val="1AD62C"/>
            </a:solidFill>
            <a:round/>
            <a:headEnd/>
            <a:tailEnd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63045" y="5390622"/>
            <a:ext cx="3103418" cy="234926"/>
          </a:xfrm>
          <a:prstGeom prst="rect">
            <a:avLst/>
          </a:prstGeom>
          <a:noFill/>
          <a:ln w="15875">
            <a:solidFill>
              <a:srgbClr val="1AD62C"/>
            </a:solidFill>
            <a:round/>
            <a:headEnd/>
            <a:tailEnd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36543" y="5930643"/>
            <a:ext cx="3103418" cy="234926"/>
          </a:xfrm>
          <a:prstGeom prst="rect">
            <a:avLst/>
          </a:prstGeom>
          <a:noFill/>
          <a:ln w="15875">
            <a:solidFill>
              <a:srgbClr val="1AD62C"/>
            </a:solidFill>
            <a:round/>
            <a:headEnd/>
            <a:tailEnd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46482" y="4141604"/>
            <a:ext cx="3103418" cy="234926"/>
          </a:xfrm>
          <a:prstGeom prst="rect">
            <a:avLst/>
          </a:prstGeom>
          <a:noFill/>
          <a:ln w="15875">
            <a:solidFill>
              <a:srgbClr val="1AD62C"/>
            </a:solidFill>
            <a:round/>
            <a:headEnd/>
            <a:tailEnd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1730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91789"/>
            <a:ext cx="8339138" cy="4480386"/>
          </a:xfrm>
        </p:spPr>
        <p:txBody>
          <a:bodyPr/>
          <a:lstStyle/>
          <a:p>
            <a:pPr>
              <a:lnSpc>
                <a:spcPct val="95000"/>
              </a:lnSpc>
              <a:defRPr/>
            </a:pPr>
            <a:r>
              <a:rPr lang="en-US" sz="2800" b="1" dirty="0" smtClean="0"/>
              <a:t>Provide FY20 ACSB lessons learned to Fleet leadership based on board statistics</a:t>
            </a:r>
          </a:p>
          <a:p>
            <a:pPr marL="0" indent="0">
              <a:lnSpc>
                <a:spcPct val="95000"/>
              </a:lnSpc>
              <a:buNone/>
              <a:defRPr/>
            </a:pPr>
            <a:endParaRPr lang="en-US" sz="2800" b="1" dirty="0" smtClean="0"/>
          </a:p>
          <a:p>
            <a:pPr>
              <a:lnSpc>
                <a:spcPct val="95000"/>
              </a:lnSpc>
              <a:defRPr/>
            </a:pPr>
            <a:r>
              <a:rPr lang="en-US" sz="2800" b="1" dirty="0" smtClean="0"/>
              <a:t>Present </a:t>
            </a:r>
            <a:r>
              <a:rPr lang="en-US" sz="2800" b="1" dirty="0"/>
              <a:t>board results in context of the </a:t>
            </a:r>
            <a:r>
              <a:rPr lang="en-US" sz="2800" b="1" dirty="0" smtClean="0"/>
              <a:t>precept, </a:t>
            </a:r>
            <a:r>
              <a:rPr lang="en-US" sz="2800" b="1" dirty="0"/>
              <a:t>convening order and </a:t>
            </a:r>
            <a:r>
              <a:rPr lang="en-US" sz="2800" b="1" dirty="0" smtClean="0"/>
              <a:t>aviation career path</a:t>
            </a:r>
            <a:endParaRPr lang="en-US" sz="2800" b="1" dirty="0"/>
          </a:p>
          <a:p>
            <a:pPr>
              <a:lnSpc>
                <a:spcPct val="95000"/>
              </a:lnSpc>
              <a:defRPr/>
            </a:pPr>
            <a:endParaRPr lang="en-US" sz="2800" b="1" dirty="0" smtClean="0"/>
          </a:p>
          <a:p>
            <a:pPr>
              <a:lnSpc>
                <a:spcPct val="95000"/>
              </a:lnSpc>
              <a:defRPr/>
            </a:pPr>
            <a:r>
              <a:rPr lang="en-US" sz="2800" b="1" dirty="0" smtClean="0"/>
              <a:t>Provide tools and data that leaders can use to both mentor junior officers and effectively document their performance and potential</a:t>
            </a:r>
          </a:p>
          <a:p>
            <a:pPr marL="0" indent="0">
              <a:lnSpc>
                <a:spcPct val="95000"/>
              </a:lnSpc>
              <a:buNone/>
              <a:defRPr/>
            </a:pPr>
            <a:endParaRPr lang="en-US" sz="2800" b="1" dirty="0" smtClean="0"/>
          </a:p>
          <a:p>
            <a:pPr>
              <a:lnSpc>
                <a:spcPct val="95000"/>
              </a:lnSpc>
              <a:defRPr/>
            </a:pPr>
            <a:endParaRPr lang="en-US" sz="2400" b="1" dirty="0"/>
          </a:p>
          <a:p>
            <a:pPr marL="0" indent="0">
              <a:lnSpc>
                <a:spcPct val="95000"/>
              </a:lnSpc>
              <a:buNone/>
              <a:defRPr/>
            </a:pPr>
            <a:r>
              <a:rPr lang="en-US" sz="2200" b="1" dirty="0" smtClean="0"/>
              <a:t>	</a:t>
            </a:r>
            <a:r>
              <a:rPr lang="en-US" sz="2200" b="1" u="sng" dirty="0" smtClean="0"/>
              <a:t> </a:t>
            </a:r>
            <a:endParaRPr lang="en-US" sz="2000" b="1" dirty="0" smtClean="0"/>
          </a:p>
          <a:p>
            <a:pPr marL="0" indent="0">
              <a:lnSpc>
                <a:spcPct val="95000"/>
              </a:lnSpc>
              <a:buFontTx/>
              <a:buNone/>
              <a:defRPr/>
            </a:pPr>
            <a:r>
              <a:rPr lang="en-US" sz="2000" b="1" dirty="0" smtClean="0"/>
              <a:t>					</a:t>
            </a:r>
            <a:r>
              <a:rPr lang="en-US" sz="2200" dirty="0" smtClean="0"/>
              <a:t>	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4000" b="1" dirty="0" smtClean="0"/>
              <a:t>Purpose</a:t>
            </a:r>
            <a:endParaRPr lang="en-US" sz="4000" dirty="0" smtClean="0"/>
          </a:p>
        </p:txBody>
      </p:sp>
      <p:sp>
        <p:nvSpPr>
          <p:cNvPr id="5" name="Line 28"/>
          <p:cNvSpPr>
            <a:spLocks noChangeShapeType="1"/>
          </p:cNvSpPr>
          <p:nvPr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  <p:extLst>
      <p:ext uri="{BB962C8B-B14F-4D97-AF65-F5344CB8AC3E}">
        <p14:creationId xmlns:p14="http://schemas.microsoft.com/office/powerpoint/2010/main" val="9129025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2936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MPRF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84 records for 15 OP, </a:t>
            </a:r>
            <a:r>
              <a:rPr lang="en-US" sz="2000" i="0" dirty="0"/>
              <a:t>7</a:t>
            </a:r>
            <a:r>
              <a:rPr lang="en-US" sz="2000" i="0" dirty="0" smtClean="0"/>
              <a:t> OP-T and 1 SM select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40 #1 DHs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/>
              <a:t>6</a:t>
            </a:r>
            <a:r>
              <a:rPr lang="en-US" sz="1600" i="0" dirty="0" smtClean="0"/>
              <a:t>.6 month average ticket length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OP Selects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6.5 month average ticket length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/>
              <a:t>8</a:t>
            </a:r>
            <a:r>
              <a:rPr lang="en-US" sz="1600" i="0" dirty="0" smtClean="0"/>
              <a:t> IZ / 7 AZ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 had </a:t>
            </a:r>
            <a:r>
              <a:rPr lang="en-US" sz="1600" i="0" dirty="0"/>
              <a:t>a #1 DH ticket &gt; 9 months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14 had a #1 DH ticket &lt; 10 months</a:t>
            </a:r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4 had a #1 HBO in 3 other tours</a:t>
            </a:r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/>
              <a:t>6</a:t>
            </a:r>
            <a:r>
              <a:rPr lang="en-US" sz="1600" i="0" dirty="0" smtClean="0"/>
              <a:t> had a #1 HBO in 2 other tours</a:t>
            </a:r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/>
              <a:t>4</a:t>
            </a:r>
            <a:r>
              <a:rPr lang="en-US" sz="1600" i="0" dirty="0" smtClean="0"/>
              <a:t> </a:t>
            </a:r>
            <a:r>
              <a:rPr lang="en-US" sz="1600" i="0" dirty="0"/>
              <a:t>had a #1 HBO in </a:t>
            </a:r>
            <a:r>
              <a:rPr lang="en-US" sz="1600" i="0" dirty="0" smtClean="0"/>
              <a:t>1 </a:t>
            </a:r>
            <a:r>
              <a:rPr lang="en-US" sz="1600" i="0" dirty="0"/>
              <a:t>other </a:t>
            </a:r>
            <a:r>
              <a:rPr lang="en-US" sz="1600" i="0" dirty="0" smtClean="0"/>
              <a:t>tour</a:t>
            </a:r>
            <a:endParaRPr lang="en-US" sz="1600" i="0" dirty="0"/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1600" i="0" dirty="0" smtClean="0"/>
          </a:p>
          <a:p>
            <a:pPr marL="342900" lvl="2" indent="-342900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908647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2936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MPRF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070752"/>
              </p:ext>
            </p:extLst>
          </p:nvPr>
        </p:nvGraphicFramePr>
        <p:xfrm>
          <a:off x="765769" y="1371604"/>
          <a:ext cx="7526737" cy="5105391"/>
        </p:xfrm>
        <a:graphic>
          <a:graphicData uri="http://schemas.openxmlformats.org/drawingml/2006/table">
            <a:tbl>
              <a:tblPr/>
              <a:tblGrid>
                <a:gridCol w="1052856">
                  <a:extLst>
                    <a:ext uri="{9D8B030D-6E8A-4147-A177-3AD203B41FA5}">
                      <a16:colId xmlns:a16="http://schemas.microsoft.com/office/drawing/2014/main" val="944775423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3777290581"/>
                    </a:ext>
                  </a:extLst>
                </a:gridCol>
                <a:gridCol w="1123835">
                  <a:extLst>
                    <a:ext uri="{9D8B030D-6E8A-4147-A177-3AD203B41FA5}">
                      <a16:colId xmlns:a16="http://schemas.microsoft.com/office/drawing/2014/main" val="514653650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545330457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2808320988"/>
                    </a:ext>
                  </a:extLst>
                </a:gridCol>
                <a:gridCol w="1020324">
                  <a:extLst>
                    <a:ext uri="{9D8B030D-6E8A-4147-A177-3AD203B41FA5}">
                      <a16:colId xmlns:a16="http://schemas.microsoft.com/office/drawing/2014/main" val="2666683100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3354178197"/>
                    </a:ext>
                  </a:extLst>
                </a:gridCol>
                <a:gridCol w="402214">
                  <a:extLst>
                    <a:ext uri="{9D8B030D-6E8A-4147-A177-3AD203B41FA5}">
                      <a16:colId xmlns:a16="http://schemas.microsoft.com/office/drawing/2014/main" val="4193895794"/>
                    </a:ext>
                  </a:extLst>
                </a:gridCol>
              </a:tblGrid>
              <a:tr h="177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MPRF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Eligible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2306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803999"/>
                  </a:ext>
                </a:extLst>
              </a:tr>
              <a:tr h="355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Selected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47340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308995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543046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Weapons School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285397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TRACOM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06838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Flag Aide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10104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VX/HX/NAVAIR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3958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850592"/>
                  </a:ext>
                </a:extLst>
              </a:tr>
              <a:tr h="312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AFLOAT STAFF TOUR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92898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53940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AMPHIB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347272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NAWDC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424057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/ SJO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1259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30899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Qualifications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47701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443997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161122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OOD/CDO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999881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Overseas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52644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07131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25140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60794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813497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Master's Degree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681600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3439159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4846482" y="3614830"/>
            <a:ext cx="3103418" cy="234926"/>
          </a:xfrm>
          <a:prstGeom prst="rect">
            <a:avLst/>
          </a:prstGeom>
          <a:noFill/>
          <a:ln w="15875">
            <a:solidFill>
              <a:srgbClr val="1AD62C"/>
            </a:solidFill>
            <a:round/>
            <a:headEnd/>
            <a:tailEnd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46482" y="5031354"/>
            <a:ext cx="3103418" cy="234926"/>
          </a:xfrm>
          <a:prstGeom prst="rect">
            <a:avLst/>
          </a:prstGeom>
          <a:noFill/>
          <a:ln w="15875">
            <a:solidFill>
              <a:srgbClr val="1AD62C"/>
            </a:solidFill>
            <a:round/>
            <a:headEnd/>
            <a:tailEnd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60333" y="2783552"/>
            <a:ext cx="3103418" cy="209030"/>
          </a:xfrm>
          <a:prstGeom prst="rect">
            <a:avLst/>
          </a:prstGeom>
          <a:noFill/>
          <a:ln w="15875">
            <a:solidFill>
              <a:srgbClr val="1AD62C"/>
            </a:solidFill>
            <a:round/>
            <a:headEnd/>
            <a:tailEnd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7635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85784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VQ(T)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16 records for 2 OP and 2 OP-T selects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/>
              <a:t>6</a:t>
            </a:r>
            <a:r>
              <a:rPr lang="en-US" sz="2000" i="0" dirty="0" smtClean="0"/>
              <a:t> #1 DHs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6.5 month average ticket length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OP Selects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6.5 month average ticket length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 IZ / 1 AZ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Both had a #1 HBO in 2 other tours</a:t>
            </a:r>
          </a:p>
          <a:p>
            <a:pPr marL="342900" lvl="2" indent="-342900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243311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85784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VQ(T)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5769" y="1371604"/>
          <a:ext cx="7526737" cy="5105391"/>
        </p:xfrm>
        <a:graphic>
          <a:graphicData uri="http://schemas.openxmlformats.org/drawingml/2006/table">
            <a:tbl>
              <a:tblPr/>
              <a:tblGrid>
                <a:gridCol w="1052856">
                  <a:extLst>
                    <a:ext uri="{9D8B030D-6E8A-4147-A177-3AD203B41FA5}">
                      <a16:colId xmlns:a16="http://schemas.microsoft.com/office/drawing/2014/main" val="819624917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3489666740"/>
                    </a:ext>
                  </a:extLst>
                </a:gridCol>
                <a:gridCol w="1123835">
                  <a:extLst>
                    <a:ext uri="{9D8B030D-6E8A-4147-A177-3AD203B41FA5}">
                      <a16:colId xmlns:a16="http://schemas.microsoft.com/office/drawing/2014/main" val="1993255680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2707838305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3545690943"/>
                    </a:ext>
                  </a:extLst>
                </a:gridCol>
                <a:gridCol w="1020324">
                  <a:extLst>
                    <a:ext uri="{9D8B030D-6E8A-4147-A177-3AD203B41FA5}">
                      <a16:colId xmlns:a16="http://schemas.microsoft.com/office/drawing/2014/main" val="4023482224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2186434933"/>
                    </a:ext>
                  </a:extLst>
                </a:gridCol>
                <a:gridCol w="402214">
                  <a:extLst>
                    <a:ext uri="{9D8B030D-6E8A-4147-A177-3AD203B41FA5}">
                      <a16:colId xmlns:a16="http://schemas.microsoft.com/office/drawing/2014/main" val="3821878567"/>
                    </a:ext>
                  </a:extLst>
                </a:gridCol>
              </a:tblGrid>
              <a:tr h="177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VQ(T)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Eligible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39863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718975"/>
                  </a:ext>
                </a:extLst>
              </a:tr>
              <a:tr h="355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Selected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62052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76148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83995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Weapons School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820477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TRACOM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64496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Flag Aide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31913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VX/HX/NAVAIR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72837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373238"/>
                  </a:ext>
                </a:extLst>
              </a:tr>
              <a:tr h="312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AFLOAT STAFF TOUR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40349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66121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AMPHIB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52097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NAWDC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35990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/ SJO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52943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142200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Qualifications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27920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458398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17635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OOD/CDO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03504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Overseas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05487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830993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45333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977710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73011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Master's Degree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7388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34376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4846482" y="2579094"/>
            <a:ext cx="3103418" cy="234926"/>
          </a:xfrm>
          <a:prstGeom prst="rect">
            <a:avLst/>
          </a:prstGeom>
          <a:noFill/>
          <a:ln w="15875">
            <a:solidFill>
              <a:srgbClr val="1AD62C"/>
            </a:solidFill>
            <a:round/>
            <a:headEnd/>
            <a:tailEnd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8463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2936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VAQ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32 records for  12 OP and </a:t>
            </a:r>
            <a:r>
              <a:rPr lang="en-US" sz="2000" i="0" dirty="0"/>
              <a:t>1</a:t>
            </a:r>
            <a:r>
              <a:rPr lang="en-US" sz="2000" i="0" dirty="0" smtClean="0"/>
              <a:t> OP-T select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26 #1 DHs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9.2 month average ticket length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OP Selects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11.3 month average ticket length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6 IZ / 6 AZ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11 had a #1 DH ticket &gt; 9 months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 </a:t>
            </a:r>
            <a:r>
              <a:rPr lang="en-US" sz="1600" i="0" dirty="0"/>
              <a:t>had a #1 DH ticket </a:t>
            </a:r>
            <a:r>
              <a:rPr lang="en-US" sz="1600" i="0" dirty="0" smtClean="0"/>
              <a:t>&lt; 10 </a:t>
            </a:r>
            <a:r>
              <a:rPr lang="en-US" sz="1600" i="0" dirty="0"/>
              <a:t>months </a:t>
            </a:r>
            <a:endParaRPr lang="en-US" sz="1600" i="0" dirty="0" smtClean="0"/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 had a #1 HBO in 3 other tours</a:t>
            </a:r>
          </a:p>
          <a:p>
            <a:pPr marL="342900" lvl="2" indent="-342900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536643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2936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VAQ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5769" y="1371604"/>
          <a:ext cx="7526737" cy="5105391"/>
        </p:xfrm>
        <a:graphic>
          <a:graphicData uri="http://schemas.openxmlformats.org/drawingml/2006/table">
            <a:tbl>
              <a:tblPr/>
              <a:tblGrid>
                <a:gridCol w="1052856">
                  <a:extLst>
                    <a:ext uri="{9D8B030D-6E8A-4147-A177-3AD203B41FA5}">
                      <a16:colId xmlns:a16="http://schemas.microsoft.com/office/drawing/2014/main" val="3296159734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1793693741"/>
                    </a:ext>
                  </a:extLst>
                </a:gridCol>
                <a:gridCol w="1123835">
                  <a:extLst>
                    <a:ext uri="{9D8B030D-6E8A-4147-A177-3AD203B41FA5}">
                      <a16:colId xmlns:a16="http://schemas.microsoft.com/office/drawing/2014/main" val="1096380909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3213090428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1435435947"/>
                    </a:ext>
                  </a:extLst>
                </a:gridCol>
                <a:gridCol w="1020324">
                  <a:extLst>
                    <a:ext uri="{9D8B030D-6E8A-4147-A177-3AD203B41FA5}">
                      <a16:colId xmlns:a16="http://schemas.microsoft.com/office/drawing/2014/main" val="3288924019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1112056348"/>
                    </a:ext>
                  </a:extLst>
                </a:gridCol>
                <a:gridCol w="402214">
                  <a:extLst>
                    <a:ext uri="{9D8B030D-6E8A-4147-A177-3AD203B41FA5}">
                      <a16:colId xmlns:a16="http://schemas.microsoft.com/office/drawing/2014/main" val="4120822958"/>
                    </a:ext>
                  </a:extLst>
                </a:gridCol>
              </a:tblGrid>
              <a:tr h="177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VAQ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Eligible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71215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717571"/>
                  </a:ext>
                </a:extLst>
              </a:tr>
              <a:tr h="355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Selected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35768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58966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95977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Weapons School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6299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TRACOM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98076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Flag Aide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076538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VX/HX/NAVAIR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20295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65589"/>
                  </a:ext>
                </a:extLst>
              </a:tr>
              <a:tr h="312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AFLOAT STAFF TOUR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685648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80844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AMPHIB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2957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NAWDC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52806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/ SJO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187914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22868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Qualifications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86483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735898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28880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OOD/CDO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39396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Overseas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76976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0094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533074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64767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97320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Master's Degree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73009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01655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4846482" y="4141601"/>
            <a:ext cx="3103418" cy="234926"/>
          </a:xfrm>
          <a:prstGeom prst="rect">
            <a:avLst/>
          </a:prstGeom>
          <a:noFill/>
          <a:ln w="15875">
            <a:solidFill>
              <a:srgbClr val="1AD62C"/>
            </a:solidFill>
            <a:round/>
            <a:headEnd/>
            <a:tailEnd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6530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2936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VAW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42 records</a:t>
            </a:r>
            <a:r>
              <a:rPr lang="en-US" sz="2000" i="0" dirty="0"/>
              <a:t> </a:t>
            </a:r>
            <a:r>
              <a:rPr lang="en-US" sz="2000" i="0" dirty="0" smtClean="0"/>
              <a:t>for </a:t>
            </a:r>
            <a:r>
              <a:rPr lang="en-US" sz="2000" i="0" dirty="0"/>
              <a:t>7</a:t>
            </a:r>
            <a:r>
              <a:rPr lang="en-US" sz="2000" i="0" dirty="0" smtClean="0"/>
              <a:t> OP, 4 OP-T and 1 SM selects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25 #1 DHs (14x1310, 11x1320)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10 month average ticket length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OP Selects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10.7 month average ticket length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/>
              <a:t>5</a:t>
            </a:r>
            <a:r>
              <a:rPr lang="en-US" sz="1600" i="0" dirty="0" smtClean="0"/>
              <a:t> IZ / 2 AZ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/>
              <a:t>6</a:t>
            </a:r>
            <a:r>
              <a:rPr lang="en-US" sz="1600" i="0" dirty="0" smtClean="0"/>
              <a:t> had a #1 DH ticket &gt; 9 months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/>
              <a:t>1</a:t>
            </a:r>
            <a:r>
              <a:rPr lang="en-US" sz="1600" i="0" dirty="0" smtClean="0"/>
              <a:t> </a:t>
            </a:r>
            <a:r>
              <a:rPr lang="en-US" sz="1600" i="0" dirty="0"/>
              <a:t>had a #1 DH ticket </a:t>
            </a:r>
            <a:r>
              <a:rPr lang="en-US" sz="1600" i="0" dirty="0" smtClean="0"/>
              <a:t>&lt; 10 </a:t>
            </a:r>
            <a:r>
              <a:rPr lang="en-US" sz="1600" i="0" dirty="0"/>
              <a:t>months </a:t>
            </a:r>
            <a:endParaRPr lang="en-US" sz="1600" i="0" dirty="0" smtClean="0"/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 had </a:t>
            </a:r>
            <a:r>
              <a:rPr lang="en-US" sz="1600" i="0" dirty="0"/>
              <a:t>a #1 HBO in </a:t>
            </a:r>
            <a:r>
              <a:rPr lang="en-US" sz="1600" i="0" dirty="0" smtClean="0"/>
              <a:t>1 </a:t>
            </a:r>
            <a:r>
              <a:rPr lang="en-US" sz="1600" i="0" dirty="0"/>
              <a:t>other </a:t>
            </a:r>
            <a:r>
              <a:rPr lang="en-US" sz="1600" i="0" dirty="0" smtClean="0"/>
              <a:t>tour</a:t>
            </a:r>
            <a:endParaRPr lang="en-US" sz="1600" i="0" dirty="0"/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1600" i="0" dirty="0" smtClean="0"/>
          </a:p>
          <a:p>
            <a:pPr marL="342900" lvl="2" indent="-342900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329778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2936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VAW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5769" y="1371604"/>
          <a:ext cx="7526737" cy="5105391"/>
        </p:xfrm>
        <a:graphic>
          <a:graphicData uri="http://schemas.openxmlformats.org/drawingml/2006/table">
            <a:tbl>
              <a:tblPr/>
              <a:tblGrid>
                <a:gridCol w="1052856">
                  <a:extLst>
                    <a:ext uri="{9D8B030D-6E8A-4147-A177-3AD203B41FA5}">
                      <a16:colId xmlns:a16="http://schemas.microsoft.com/office/drawing/2014/main" val="4265267035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618789547"/>
                    </a:ext>
                  </a:extLst>
                </a:gridCol>
                <a:gridCol w="1123835">
                  <a:extLst>
                    <a:ext uri="{9D8B030D-6E8A-4147-A177-3AD203B41FA5}">
                      <a16:colId xmlns:a16="http://schemas.microsoft.com/office/drawing/2014/main" val="1006331883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2699163253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2858424742"/>
                    </a:ext>
                  </a:extLst>
                </a:gridCol>
                <a:gridCol w="1020324">
                  <a:extLst>
                    <a:ext uri="{9D8B030D-6E8A-4147-A177-3AD203B41FA5}">
                      <a16:colId xmlns:a16="http://schemas.microsoft.com/office/drawing/2014/main" val="3595239810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2720879851"/>
                    </a:ext>
                  </a:extLst>
                </a:gridCol>
                <a:gridCol w="402214">
                  <a:extLst>
                    <a:ext uri="{9D8B030D-6E8A-4147-A177-3AD203B41FA5}">
                      <a16:colId xmlns:a16="http://schemas.microsoft.com/office/drawing/2014/main" val="2102560637"/>
                    </a:ext>
                  </a:extLst>
                </a:gridCol>
              </a:tblGrid>
              <a:tr h="177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VAW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Eligible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00496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36726"/>
                  </a:ext>
                </a:extLst>
              </a:tr>
              <a:tr h="355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Selected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744815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48607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69422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Weapons School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9905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TRACOM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6095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Flag Aide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97276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VX/HX/NAVAIR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54765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592823"/>
                  </a:ext>
                </a:extLst>
              </a:tr>
              <a:tr h="312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AFLOAT STAFF TOUR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58961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13726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AMPHIB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66309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NAWDC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495133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/ SJO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33787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464233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Qualifications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0758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744884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37668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OOD/CDO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6304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Overseas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75726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95184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55166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8851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06565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Master's Degree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909798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940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735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85784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VRC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7 records for 2 OP selects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/>
              <a:t>5</a:t>
            </a:r>
            <a:r>
              <a:rPr lang="en-US" sz="2000" i="0" dirty="0" smtClean="0"/>
              <a:t> #1 DHs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9.3 month average ticket length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OP Selects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12.5 month average ticket length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/>
              <a:t>1</a:t>
            </a:r>
            <a:r>
              <a:rPr lang="en-US" sz="1600" i="0" dirty="0" smtClean="0"/>
              <a:t> IZ / 1 AZ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Both had a #1 DH ticket &gt; 9 months</a:t>
            </a:r>
          </a:p>
          <a:p>
            <a:pPr marL="342900" lvl="2" indent="-342900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501912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85784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VRC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5769" y="1371604"/>
          <a:ext cx="7526737" cy="5105391"/>
        </p:xfrm>
        <a:graphic>
          <a:graphicData uri="http://schemas.openxmlformats.org/drawingml/2006/table">
            <a:tbl>
              <a:tblPr/>
              <a:tblGrid>
                <a:gridCol w="1052856">
                  <a:extLst>
                    <a:ext uri="{9D8B030D-6E8A-4147-A177-3AD203B41FA5}">
                      <a16:colId xmlns:a16="http://schemas.microsoft.com/office/drawing/2014/main" val="3817785528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3965799138"/>
                    </a:ext>
                  </a:extLst>
                </a:gridCol>
                <a:gridCol w="1123835">
                  <a:extLst>
                    <a:ext uri="{9D8B030D-6E8A-4147-A177-3AD203B41FA5}">
                      <a16:colId xmlns:a16="http://schemas.microsoft.com/office/drawing/2014/main" val="609488052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1549580101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1509281221"/>
                    </a:ext>
                  </a:extLst>
                </a:gridCol>
                <a:gridCol w="1020324">
                  <a:extLst>
                    <a:ext uri="{9D8B030D-6E8A-4147-A177-3AD203B41FA5}">
                      <a16:colId xmlns:a16="http://schemas.microsoft.com/office/drawing/2014/main" val="3819845754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2302336591"/>
                    </a:ext>
                  </a:extLst>
                </a:gridCol>
                <a:gridCol w="402214">
                  <a:extLst>
                    <a:ext uri="{9D8B030D-6E8A-4147-A177-3AD203B41FA5}">
                      <a16:colId xmlns:a16="http://schemas.microsoft.com/office/drawing/2014/main" val="4059636479"/>
                    </a:ext>
                  </a:extLst>
                </a:gridCol>
              </a:tblGrid>
              <a:tr h="177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Eligible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17402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782262"/>
                  </a:ext>
                </a:extLst>
              </a:tr>
              <a:tr h="355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Selected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281968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513215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96350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Weapons School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99220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TRACOM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69137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Flag Aide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245755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VX/HX/NAVAIR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80758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5399623"/>
                  </a:ext>
                </a:extLst>
              </a:tr>
              <a:tr h="312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AFLOAT STAFF TOUR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814035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454148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AMPHIB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33961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NAWDC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45861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/ SJO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11712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63899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Qualifications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36551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01081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83064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OOD/CDO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30069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Overseas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43649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51248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171098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70452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068300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Master's Degree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62008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146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2220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85784" y="17022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BLUF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199" y="1244412"/>
            <a:ext cx="8329613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Officers had to be a #1 OP DH to be competitive.  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The Board valued: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Top hard breakouts - in NAE valued jobs - on every tour.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A career path with increasing responsibility &amp; experiential diversity.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Post-DH tour choices: </a:t>
            </a:r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Nominative and key NAE jobs. </a:t>
            </a:r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Joint, the relative relevance of the command and job mattered.</a:t>
            </a:r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Fellowships and graduate education. 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Specific, consistent and credible Command recommendations.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Credible soft breakouts and unambiguous trait averages.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Higher echelon competitive award recipients</a:t>
            </a:r>
            <a:r>
              <a:rPr lang="en-US" sz="1400" i="0" dirty="0"/>
              <a:t>.</a:t>
            </a:r>
          </a:p>
          <a:p>
            <a:pPr marL="0" indent="0" eaLnBrk="1" hangingPunct="1">
              <a:lnSpc>
                <a:spcPct val="130000"/>
              </a:lnSpc>
              <a:buClr>
                <a:schemeClr val="tx1"/>
              </a:buClr>
              <a:buNone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4533194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2936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VFA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88 records, 23 OP, 5 OP-T, 1 SM selects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63 #1 DHs (50x1310</a:t>
            </a:r>
            <a:r>
              <a:rPr lang="en-US" sz="2000" i="0" dirty="0"/>
              <a:t>, </a:t>
            </a:r>
            <a:r>
              <a:rPr lang="en-US" sz="2000" i="0" dirty="0" smtClean="0"/>
              <a:t>13x1320)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9.3 month average ticket length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OP Selects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12.1 month average ticket length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19 IZ / 4 AZ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19 had a #1 DH ticket &gt; 9 months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/>
              <a:t>4</a:t>
            </a:r>
            <a:r>
              <a:rPr lang="en-US" sz="1600" i="0" dirty="0" smtClean="0"/>
              <a:t> </a:t>
            </a:r>
            <a:r>
              <a:rPr lang="en-US" sz="1600" i="0" dirty="0"/>
              <a:t>had a #1 DH ticket </a:t>
            </a:r>
            <a:r>
              <a:rPr lang="en-US" sz="1600" i="0" dirty="0" smtClean="0"/>
              <a:t>&lt; 10 </a:t>
            </a:r>
            <a:r>
              <a:rPr lang="en-US" sz="1600" i="0" dirty="0"/>
              <a:t>months </a:t>
            </a:r>
            <a:endParaRPr lang="en-US" sz="1600" i="0" dirty="0" smtClean="0"/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/>
              <a:t>1</a:t>
            </a:r>
            <a:r>
              <a:rPr lang="en-US" sz="1600" i="0" dirty="0" smtClean="0"/>
              <a:t> had a #1 HBO in 2 other tours</a:t>
            </a:r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/>
              <a:t>2 had a #1 HBO in </a:t>
            </a:r>
            <a:r>
              <a:rPr lang="en-US" sz="1600" i="0" dirty="0" smtClean="0"/>
              <a:t>1 </a:t>
            </a:r>
            <a:r>
              <a:rPr lang="en-US" sz="1600" i="0" dirty="0"/>
              <a:t>other </a:t>
            </a:r>
            <a:r>
              <a:rPr lang="en-US" sz="1600" i="0" dirty="0" smtClean="0"/>
              <a:t>tour</a:t>
            </a:r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 had long #2 HBOs in 2 other tours </a:t>
            </a:r>
            <a:endParaRPr lang="en-US" sz="1600" i="0" dirty="0"/>
          </a:p>
          <a:p>
            <a:pPr lvl="2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1600" i="0" dirty="0" smtClean="0"/>
          </a:p>
          <a:p>
            <a:pPr marL="342900" lvl="2" indent="-342900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4223681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2936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VFA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5769" y="1371604"/>
          <a:ext cx="7526737" cy="5105391"/>
        </p:xfrm>
        <a:graphic>
          <a:graphicData uri="http://schemas.openxmlformats.org/drawingml/2006/table">
            <a:tbl>
              <a:tblPr/>
              <a:tblGrid>
                <a:gridCol w="1052856">
                  <a:extLst>
                    <a:ext uri="{9D8B030D-6E8A-4147-A177-3AD203B41FA5}">
                      <a16:colId xmlns:a16="http://schemas.microsoft.com/office/drawing/2014/main" val="3991942174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1806946680"/>
                    </a:ext>
                  </a:extLst>
                </a:gridCol>
                <a:gridCol w="1123835">
                  <a:extLst>
                    <a:ext uri="{9D8B030D-6E8A-4147-A177-3AD203B41FA5}">
                      <a16:colId xmlns:a16="http://schemas.microsoft.com/office/drawing/2014/main" val="1824972434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11324862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2914449596"/>
                    </a:ext>
                  </a:extLst>
                </a:gridCol>
                <a:gridCol w="1020324">
                  <a:extLst>
                    <a:ext uri="{9D8B030D-6E8A-4147-A177-3AD203B41FA5}">
                      <a16:colId xmlns:a16="http://schemas.microsoft.com/office/drawing/2014/main" val="2555790108"/>
                    </a:ext>
                  </a:extLst>
                </a:gridCol>
                <a:gridCol w="981877">
                  <a:extLst>
                    <a:ext uri="{9D8B030D-6E8A-4147-A177-3AD203B41FA5}">
                      <a16:colId xmlns:a16="http://schemas.microsoft.com/office/drawing/2014/main" val="3687004443"/>
                    </a:ext>
                  </a:extLst>
                </a:gridCol>
                <a:gridCol w="402214">
                  <a:extLst>
                    <a:ext uri="{9D8B030D-6E8A-4147-A177-3AD203B41FA5}">
                      <a16:colId xmlns:a16="http://schemas.microsoft.com/office/drawing/2014/main" val="4064609541"/>
                    </a:ext>
                  </a:extLst>
                </a:gridCol>
              </a:tblGrid>
              <a:tr h="177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VFA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Eligible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639998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4275222"/>
                  </a:ext>
                </a:extLst>
              </a:tr>
              <a:tr h="355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Selected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58772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933354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710475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Weapons School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141312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TRACOM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26923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Flag Aide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22107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VX/HX/NAVAIR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38633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349754"/>
                  </a:ext>
                </a:extLst>
              </a:tr>
              <a:tr h="31243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AFLOAT STAFF TOUR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804035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3092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AMPHIB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503049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NAWDC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63390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/ SJO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68562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4088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Qualifications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470680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454979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70020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OOD/CDO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42235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Overseas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0471807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0995101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281174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1231586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5154468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Master's Degree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99023"/>
                  </a:ext>
                </a:extLst>
              </a:tr>
              <a:tr h="17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9677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4846482" y="4155456"/>
            <a:ext cx="3103418" cy="234926"/>
          </a:xfrm>
          <a:prstGeom prst="rect">
            <a:avLst/>
          </a:prstGeom>
          <a:noFill/>
          <a:ln w="15875">
            <a:solidFill>
              <a:srgbClr val="1AD62C"/>
            </a:solidFill>
            <a:round/>
            <a:headEnd/>
            <a:tailEnd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46477" y="4875899"/>
            <a:ext cx="3103418" cy="388828"/>
          </a:xfrm>
          <a:prstGeom prst="rect">
            <a:avLst/>
          </a:prstGeom>
          <a:noFill/>
          <a:ln w="15875">
            <a:solidFill>
              <a:srgbClr val="1AD62C"/>
            </a:solidFill>
            <a:round/>
            <a:headEnd/>
            <a:tailEnd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76850" y="3069225"/>
            <a:ext cx="4762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 smtClean="0">
                <a:solidFill>
                  <a:srgbClr val="FF0000"/>
                </a:solidFill>
              </a:rPr>
              <a:t>3</a:t>
            </a:r>
            <a:endParaRPr lang="en-US" sz="1400" b="0" i="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01781" y="3069225"/>
            <a:ext cx="885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 smtClean="0">
                <a:solidFill>
                  <a:srgbClr val="FF0000"/>
                </a:solidFill>
              </a:rPr>
              <a:t>10.3%</a:t>
            </a:r>
            <a:endParaRPr lang="en-US" sz="1400" b="0" i="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91400" y="3083376"/>
            <a:ext cx="666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smtClean="0">
                <a:solidFill>
                  <a:srgbClr val="FF0000"/>
                </a:solidFill>
              </a:rPr>
              <a:t>3.8%</a:t>
            </a:r>
            <a:endParaRPr lang="en-US" sz="1400" b="0" i="0" dirty="0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4686300" y="3069225"/>
            <a:ext cx="3771900" cy="321928"/>
          </a:xfrm>
          <a:prstGeom prst="ellips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 wrap="none"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9286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813486" y="2956558"/>
            <a:ext cx="5582169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i="1" dirty="0" smtClean="0">
                <a:solidFill>
                  <a:schemeClr val="tx1"/>
                </a:solidFill>
                <a:latin typeface="Arial" pitchFamily="34" charset="0"/>
              </a:rPr>
              <a:t>Test Community Stats</a:t>
            </a:r>
            <a:endParaRPr lang="en-US" b="1" i="1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3174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066800" y="330200"/>
            <a:ext cx="7010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i="0" dirty="0" smtClean="0">
                <a:latin typeface="+mj-lt"/>
              </a:rPr>
              <a:t>TEST Command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55588" y="5938838"/>
            <a:ext cx="8610600" cy="461962"/>
          </a:xfrm>
          <a:prstGeom prst="rect">
            <a:avLst/>
          </a:prstGeom>
          <a:solidFill>
            <a:srgbClr val="00206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b="1" i="1" dirty="0" smtClean="0">
                <a:solidFill>
                  <a:srgbClr val="FFFF00"/>
                </a:solidFill>
                <a:latin typeface="+mn-lt"/>
              </a:rPr>
              <a:t>Acquisition, Test, and Fleet Performance all matter!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4808" y="1177924"/>
            <a:ext cx="845820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i="0" dirty="0">
                <a:solidFill>
                  <a:schemeClr val="tx1"/>
                </a:solidFill>
                <a:latin typeface="+mn-lt"/>
              </a:rPr>
              <a:t>CDR Test Command (USNTPS/VX-31):</a:t>
            </a:r>
          </a:p>
          <a:p>
            <a:pPr marL="800100" lvl="1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i="0" dirty="0">
                <a:solidFill>
                  <a:schemeClr val="tx1"/>
                </a:solidFill>
                <a:latin typeface="+mn-lt"/>
              </a:rPr>
              <a:t>2/30 selected (6.7%)</a:t>
            </a:r>
          </a:p>
          <a:p>
            <a:pPr marL="800100" lvl="1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i="0" dirty="0">
                <a:solidFill>
                  <a:schemeClr val="tx1"/>
                </a:solidFill>
                <a:latin typeface="+mn-lt"/>
              </a:rPr>
              <a:t>Eligibility</a:t>
            </a:r>
          </a:p>
          <a:p>
            <a:pPr marL="1257300" lvl="2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i="0" dirty="0">
                <a:solidFill>
                  <a:schemeClr val="tx1"/>
                </a:solidFill>
                <a:latin typeface="+mn-lt"/>
              </a:rPr>
              <a:t>O-5/O-5(s)</a:t>
            </a:r>
          </a:p>
          <a:p>
            <a:pPr marL="1257300" lvl="2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i="0" dirty="0">
                <a:solidFill>
                  <a:schemeClr val="tx1"/>
                </a:solidFill>
                <a:latin typeface="+mn-lt"/>
              </a:rPr>
              <a:t>TPS Grad (5403) &amp; DAWIA T&amp;E Level 2/3</a:t>
            </a:r>
          </a:p>
          <a:p>
            <a:pPr marL="1257300" lvl="2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i="0" dirty="0">
                <a:solidFill>
                  <a:schemeClr val="tx1"/>
                </a:solidFill>
                <a:latin typeface="+mn-lt"/>
              </a:rPr>
              <a:t>Defense Acquisition Corps Member</a:t>
            </a:r>
          </a:p>
          <a:p>
            <a:pPr marL="800100" lvl="1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i="0" dirty="0" err="1">
                <a:solidFill>
                  <a:schemeClr val="tx1"/>
                </a:solidFill>
                <a:latin typeface="+mn-lt"/>
              </a:rPr>
              <a:t>Eligibles</a:t>
            </a:r>
            <a:r>
              <a:rPr lang="en-US" sz="1600" b="1" i="0" dirty="0">
                <a:solidFill>
                  <a:schemeClr val="tx1"/>
                </a:solidFill>
                <a:latin typeface="+mn-lt"/>
              </a:rPr>
              <a:t>: 8 URL/22 AEDO</a:t>
            </a:r>
          </a:p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i="0" dirty="0">
                <a:solidFill>
                  <a:schemeClr val="tx1"/>
                </a:solidFill>
                <a:latin typeface="+mn-lt"/>
              </a:rPr>
              <a:t>Experienced-CDR Test Command (VX-20): </a:t>
            </a:r>
          </a:p>
          <a:p>
            <a:pPr marL="800100" lvl="1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i="0" dirty="0">
                <a:solidFill>
                  <a:schemeClr val="tx1"/>
                </a:solidFill>
                <a:latin typeface="+mn-lt"/>
              </a:rPr>
              <a:t>1/9 (11.1%)</a:t>
            </a:r>
          </a:p>
          <a:p>
            <a:pPr marL="800100" lvl="1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i="0" dirty="0">
                <a:solidFill>
                  <a:schemeClr val="tx1"/>
                </a:solidFill>
                <a:latin typeface="Arial"/>
              </a:rPr>
              <a:t>Eligibility</a:t>
            </a:r>
          </a:p>
          <a:p>
            <a:pPr marL="1257300" lvl="2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i="0" dirty="0">
                <a:solidFill>
                  <a:schemeClr val="tx1"/>
                </a:solidFill>
                <a:latin typeface="Arial"/>
              </a:rPr>
              <a:t>O-5, not yet IZ for O-6</a:t>
            </a:r>
          </a:p>
          <a:p>
            <a:pPr marL="1257300" lvl="2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i="0" dirty="0">
                <a:solidFill>
                  <a:schemeClr val="tx1"/>
                </a:solidFill>
                <a:latin typeface="Arial"/>
              </a:rPr>
              <a:t>TPS Grad (5403) &amp; DAWIA T&amp;E Level 2/3</a:t>
            </a:r>
          </a:p>
          <a:p>
            <a:pPr marL="1257300" lvl="2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i="0" dirty="0">
                <a:solidFill>
                  <a:schemeClr val="tx1"/>
                </a:solidFill>
                <a:latin typeface="Arial"/>
              </a:rPr>
              <a:t>Defense Acquisition Corps Member</a:t>
            </a:r>
          </a:p>
          <a:p>
            <a:pPr marL="1257300" lvl="2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i="0" dirty="0">
                <a:solidFill>
                  <a:schemeClr val="tx1"/>
                </a:solidFill>
                <a:latin typeface="Arial"/>
              </a:rPr>
              <a:t>Completed or serving in Op/Op-T CO or AEDO O-5 Leadership tour with at least 1 FITREP</a:t>
            </a:r>
          </a:p>
          <a:p>
            <a:pPr marL="800100" lvl="1" indent="-342900" algn="l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i="0" dirty="0" err="1">
                <a:solidFill>
                  <a:schemeClr val="tx1"/>
                </a:solidFill>
                <a:latin typeface="+mn-lt"/>
              </a:rPr>
              <a:t>Eligibles</a:t>
            </a:r>
            <a:r>
              <a:rPr lang="en-US" sz="1600" b="1" i="0" dirty="0">
                <a:solidFill>
                  <a:schemeClr val="tx1"/>
                </a:solidFill>
                <a:latin typeface="+mn-lt"/>
              </a:rPr>
              <a:t>: 0 URL/9 AEDO</a:t>
            </a:r>
          </a:p>
        </p:txBody>
      </p:sp>
    </p:spTree>
    <p:extLst>
      <p:ext uri="{BB962C8B-B14F-4D97-AF65-F5344CB8AC3E}">
        <p14:creationId xmlns:p14="http://schemas.microsoft.com/office/powerpoint/2010/main" val="18594084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18"/>
          <p:cNvSpPr>
            <a:spLocks noGrp="1" noChangeArrowheads="1"/>
          </p:cNvSpPr>
          <p:nvPr>
            <p:ph type="title"/>
          </p:nvPr>
        </p:nvSpPr>
        <p:spPr>
          <a:xfrm>
            <a:off x="762004" y="534102"/>
            <a:ext cx="7848600" cy="485967"/>
          </a:xfrm>
        </p:spPr>
        <p:txBody>
          <a:bodyPr>
            <a:spAutoFit/>
          </a:bodyPr>
          <a:lstStyle/>
          <a:p>
            <a:pPr eaLnBrk="1" hangingPunct="1">
              <a:lnSpc>
                <a:spcPts val="3000"/>
              </a:lnSpc>
              <a:spcBef>
                <a:spcPts val="0"/>
              </a:spcBef>
              <a:defRPr/>
            </a:pPr>
            <a:r>
              <a:rPr lang="en-US" sz="3600" b="1" kern="1200" dirty="0" smtClean="0">
                <a:ea typeface="+mn-ea"/>
              </a:rPr>
              <a:t>Test Command</a:t>
            </a:r>
            <a:r>
              <a:rPr lang="en-US" sz="3600" b="1" kern="1200" dirty="0">
                <a:ea typeface="+mn-ea"/>
              </a:rPr>
              <a:t> </a:t>
            </a:r>
            <a:r>
              <a:rPr lang="en-US" sz="3600" b="1" kern="1200" dirty="0" smtClean="0">
                <a:ea typeface="+mn-ea"/>
              </a:rPr>
              <a:t>(TPS/VX-31)</a:t>
            </a:r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  <a:latin typeface="+mn-lt"/>
              </a:rPr>
              <a:t>Firm-Fair-Consistent</a:t>
            </a:r>
          </a:p>
        </p:txBody>
      </p:sp>
      <p:sp>
        <p:nvSpPr>
          <p:cNvPr id="9" name="Line 28"/>
          <p:cNvSpPr>
            <a:spLocks noChangeShapeType="1"/>
          </p:cNvSpPr>
          <p:nvPr/>
        </p:nvSpPr>
        <p:spPr bwMode="auto">
          <a:xfrm>
            <a:off x="2133600" y="6640513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US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92175" y="1371600"/>
          <a:ext cx="7273925" cy="5105403"/>
        </p:xfrm>
        <a:graphic>
          <a:graphicData uri="http://schemas.openxmlformats.org/drawingml/2006/table">
            <a:tbl>
              <a:tblPr/>
              <a:tblGrid>
                <a:gridCol w="1598941">
                  <a:extLst>
                    <a:ext uri="{9D8B030D-6E8A-4147-A177-3AD203B41FA5}">
                      <a16:colId xmlns:a16="http://schemas.microsoft.com/office/drawing/2014/main" val="631174094"/>
                    </a:ext>
                  </a:extLst>
                </a:gridCol>
                <a:gridCol w="821504">
                  <a:extLst>
                    <a:ext uri="{9D8B030D-6E8A-4147-A177-3AD203B41FA5}">
                      <a16:colId xmlns:a16="http://schemas.microsoft.com/office/drawing/2014/main" val="3779542217"/>
                    </a:ext>
                  </a:extLst>
                </a:gridCol>
                <a:gridCol w="1120518">
                  <a:extLst>
                    <a:ext uri="{9D8B030D-6E8A-4147-A177-3AD203B41FA5}">
                      <a16:colId xmlns:a16="http://schemas.microsoft.com/office/drawing/2014/main" val="738621916"/>
                    </a:ext>
                  </a:extLst>
                </a:gridCol>
                <a:gridCol w="805766">
                  <a:extLst>
                    <a:ext uri="{9D8B030D-6E8A-4147-A177-3AD203B41FA5}">
                      <a16:colId xmlns:a16="http://schemas.microsoft.com/office/drawing/2014/main" val="1370649337"/>
                    </a:ext>
                  </a:extLst>
                </a:gridCol>
                <a:gridCol w="481570">
                  <a:extLst>
                    <a:ext uri="{9D8B030D-6E8A-4147-A177-3AD203B41FA5}">
                      <a16:colId xmlns:a16="http://schemas.microsoft.com/office/drawing/2014/main" val="3574033982"/>
                    </a:ext>
                  </a:extLst>
                </a:gridCol>
                <a:gridCol w="1199207">
                  <a:extLst>
                    <a:ext uri="{9D8B030D-6E8A-4147-A177-3AD203B41FA5}">
                      <a16:colId xmlns:a16="http://schemas.microsoft.com/office/drawing/2014/main" val="2951763720"/>
                    </a:ext>
                  </a:extLst>
                </a:gridCol>
                <a:gridCol w="642094">
                  <a:extLst>
                    <a:ext uri="{9D8B030D-6E8A-4147-A177-3AD203B41FA5}">
                      <a16:colId xmlns:a16="http://schemas.microsoft.com/office/drawing/2014/main" val="529529922"/>
                    </a:ext>
                  </a:extLst>
                </a:gridCol>
                <a:gridCol w="604325">
                  <a:extLst>
                    <a:ext uri="{9D8B030D-6E8A-4147-A177-3AD203B41FA5}">
                      <a16:colId xmlns:a16="http://schemas.microsoft.com/office/drawing/2014/main" val="580960599"/>
                    </a:ext>
                  </a:extLst>
                </a:gridCol>
              </a:tblGrid>
              <a:tr h="189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 (USNTPS/VX-31)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Eligible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997041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875232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Selected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519244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920027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8428070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Weapons School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1888037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TRACOM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6137231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Flag Aide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317577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VX/HX/NAVAIR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306209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433478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AFLOAT STAFF TOUR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902901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69114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AMPHIB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294146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NAWDC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122690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/ SJO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688735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236058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Qualifications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053250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1702227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543283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OOD/CDO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1384088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Overseas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580983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301688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14497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506020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021441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Master's Degree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966072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348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176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  <a:latin typeface="+mn-lt"/>
              </a:rPr>
              <a:t>Firm-Fair-Consistent</a:t>
            </a:r>
          </a:p>
        </p:txBody>
      </p:sp>
      <p:sp>
        <p:nvSpPr>
          <p:cNvPr id="7" name="Line 28"/>
          <p:cNvSpPr>
            <a:spLocks noChangeShapeType="1"/>
          </p:cNvSpPr>
          <p:nvPr/>
        </p:nvSpPr>
        <p:spPr bwMode="auto">
          <a:xfrm>
            <a:off x="2133600" y="6640513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US" dirty="0">
              <a:latin typeface="+mn-lt"/>
            </a:endParaRPr>
          </a:p>
        </p:txBody>
      </p:sp>
      <p:pic>
        <p:nvPicPr>
          <p:cNvPr id="37893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828800"/>
            <a:ext cx="7756525" cy="386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18"/>
          <p:cNvSpPr>
            <a:spLocks noGrp="1" noChangeArrowheads="1"/>
          </p:cNvSpPr>
          <p:nvPr>
            <p:ph type="title"/>
          </p:nvPr>
        </p:nvSpPr>
        <p:spPr>
          <a:xfrm>
            <a:off x="762004" y="534102"/>
            <a:ext cx="7848600" cy="485967"/>
          </a:xfrm>
        </p:spPr>
        <p:txBody>
          <a:bodyPr>
            <a:spAutoFit/>
          </a:bodyPr>
          <a:lstStyle/>
          <a:p>
            <a:pPr eaLnBrk="1" hangingPunct="1">
              <a:lnSpc>
                <a:spcPts val="3000"/>
              </a:lnSpc>
              <a:spcBef>
                <a:spcPts val="0"/>
              </a:spcBef>
              <a:defRPr/>
            </a:pPr>
            <a:r>
              <a:rPr lang="en-US" sz="3600" b="1" kern="1200" dirty="0" smtClean="0">
                <a:ea typeface="+mn-ea"/>
              </a:rPr>
              <a:t>Test Command</a:t>
            </a:r>
            <a:r>
              <a:rPr lang="en-US" sz="3600" b="1" kern="1200" dirty="0">
                <a:ea typeface="+mn-ea"/>
              </a:rPr>
              <a:t> </a:t>
            </a:r>
            <a:r>
              <a:rPr lang="en-US" sz="3600" b="1" kern="1200" dirty="0" smtClean="0">
                <a:ea typeface="+mn-ea"/>
              </a:rPr>
              <a:t>(TPS/VX-31)</a:t>
            </a:r>
          </a:p>
        </p:txBody>
      </p:sp>
    </p:spTree>
    <p:extLst>
      <p:ext uri="{BB962C8B-B14F-4D97-AF65-F5344CB8AC3E}">
        <p14:creationId xmlns:p14="http://schemas.microsoft.com/office/powerpoint/2010/main" val="31337219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  <a:latin typeface="+mn-lt"/>
              </a:rPr>
              <a:t>Firm-Fair-Consistent</a:t>
            </a:r>
          </a:p>
        </p:txBody>
      </p:sp>
      <p:sp>
        <p:nvSpPr>
          <p:cNvPr id="9" name="Line 28"/>
          <p:cNvSpPr>
            <a:spLocks noChangeShapeType="1"/>
          </p:cNvSpPr>
          <p:nvPr/>
        </p:nvSpPr>
        <p:spPr bwMode="auto">
          <a:xfrm>
            <a:off x="2133600" y="6640513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US" dirty="0">
              <a:latin typeface="+mn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30288" y="1371600"/>
          <a:ext cx="6997700" cy="5105403"/>
        </p:xfrm>
        <a:graphic>
          <a:graphicData uri="http://schemas.openxmlformats.org/drawingml/2006/table">
            <a:tbl>
              <a:tblPr/>
              <a:tblGrid>
                <a:gridCol w="1322102">
                  <a:extLst>
                    <a:ext uri="{9D8B030D-6E8A-4147-A177-3AD203B41FA5}">
                      <a16:colId xmlns:a16="http://schemas.microsoft.com/office/drawing/2014/main" val="4014347219"/>
                    </a:ext>
                  </a:extLst>
                </a:gridCol>
                <a:gridCol w="821593">
                  <a:extLst>
                    <a:ext uri="{9D8B030D-6E8A-4147-A177-3AD203B41FA5}">
                      <a16:colId xmlns:a16="http://schemas.microsoft.com/office/drawing/2014/main" val="531929097"/>
                    </a:ext>
                  </a:extLst>
                </a:gridCol>
                <a:gridCol w="1120640">
                  <a:extLst>
                    <a:ext uri="{9D8B030D-6E8A-4147-A177-3AD203B41FA5}">
                      <a16:colId xmlns:a16="http://schemas.microsoft.com/office/drawing/2014/main" val="783038987"/>
                    </a:ext>
                  </a:extLst>
                </a:gridCol>
                <a:gridCol w="805853">
                  <a:extLst>
                    <a:ext uri="{9D8B030D-6E8A-4147-A177-3AD203B41FA5}">
                      <a16:colId xmlns:a16="http://schemas.microsoft.com/office/drawing/2014/main" val="917543982"/>
                    </a:ext>
                  </a:extLst>
                </a:gridCol>
                <a:gridCol w="481622">
                  <a:extLst>
                    <a:ext uri="{9D8B030D-6E8A-4147-A177-3AD203B41FA5}">
                      <a16:colId xmlns:a16="http://schemas.microsoft.com/office/drawing/2014/main" val="4023782263"/>
                    </a:ext>
                  </a:extLst>
                </a:gridCol>
                <a:gridCol w="1199336">
                  <a:extLst>
                    <a:ext uri="{9D8B030D-6E8A-4147-A177-3AD203B41FA5}">
                      <a16:colId xmlns:a16="http://schemas.microsoft.com/office/drawing/2014/main" val="3709661463"/>
                    </a:ext>
                  </a:extLst>
                </a:gridCol>
                <a:gridCol w="642165">
                  <a:extLst>
                    <a:ext uri="{9D8B030D-6E8A-4147-A177-3AD203B41FA5}">
                      <a16:colId xmlns:a16="http://schemas.microsoft.com/office/drawing/2014/main" val="2873736979"/>
                    </a:ext>
                  </a:extLst>
                </a:gridCol>
                <a:gridCol w="604389">
                  <a:extLst>
                    <a:ext uri="{9D8B030D-6E8A-4147-A177-3AD203B41FA5}">
                      <a16:colId xmlns:a16="http://schemas.microsoft.com/office/drawing/2014/main" val="2094569834"/>
                    </a:ext>
                  </a:extLst>
                </a:gridCol>
              </a:tblGrid>
              <a:tr h="189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 (VX-20)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Eligible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382401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0002275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Eligible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Selected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056459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729097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229752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Weapons School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326289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TRACOM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228832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Flag Aide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761385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VX/HX/NAVAIR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743534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1780122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AFLOAT STAFF TOUR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420071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376653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AMPHIB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595925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NAWDC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4643364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/ SJO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73340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724100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Qualifications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284557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6224161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155668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OOD/CDO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591845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Overseas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741139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877735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1975285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59614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3894572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Master's Degree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0055939"/>
                  </a:ext>
                </a:extLst>
              </a:tr>
              <a:tr h="189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104642"/>
                  </a:ext>
                </a:extLst>
              </a:tr>
            </a:tbl>
          </a:graphicData>
        </a:graphic>
      </p:graphicFrame>
      <p:sp>
        <p:nvSpPr>
          <p:cNvPr id="7" name="Rectangle 318"/>
          <p:cNvSpPr>
            <a:spLocks noGrp="1" noChangeArrowheads="1"/>
          </p:cNvSpPr>
          <p:nvPr>
            <p:ph type="title"/>
          </p:nvPr>
        </p:nvSpPr>
        <p:spPr>
          <a:xfrm>
            <a:off x="762004" y="534102"/>
            <a:ext cx="7848600" cy="485967"/>
          </a:xfrm>
        </p:spPr>
        <p:txBody>
          <a:bodyPr>
            <a:spAutoFit/>
          </a:bodyPr>
          <a:lstStyle/>
          <a:p>
            <a:pPr eaLnBrk="1" hangingPunct="1">
              <a:lnSpc>
                <a:spcPts val="3000"/>
              </a:lnSpc>
              <a:spcBef>
                <a:spcPts val="0"/>
              </a:spcBef>
              <a:defRPr/>
            </a:pPr>
            <a:r>
              <a:rPr lang="en-US" sz="3600" b="1" kern="1200" dirty="0" smtClean="0">
                <a:ea typeface="+mn-ea"/>
              </a:rPr>
              <a:t>Test Command</a:t>
            </a:r>
            <a:r>
              <a:rPr lang="en-US" sz="3600" b="1" kern="1200" dirty="0">
                <a:ea typeface="+mn-ea"/>
              </a:rPr>
              <a:t> </a:t>
            </a:r>
            <a:r>
              <a:rPr lang="en-US" sz="3600" b="1" kern="1200" dirty="0" smtClean="0">
                <a:ea typeface="+mn-ea"/>
              </a:rPr>
              <a:t>(VX-20)</a:t>
            </a:r>
          </a:p>
        </p:txBody>
      </p:sp>
    </p:spTree>
    <p:extLst>
      <p:ext uri="{BB962C8B-B14F-4D97-AF65-F5344CB8AC3E}">
        <p14:creationId xmlns:p14="http://schemas.microsoft.com/office/powerpoint/2010/main" val="6718100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  <a:latin typeface="+mn-lt"/>
              </a:rPr>
              <a:t>Firm-Fair-Consistent</a:t>
            </a:r>
          </a:p>
        </p:txBody>
      </p:sp>
      <p:sp>
        <p:nvSpPr>
          <p:cNvPr id="7" name="Line 28"/>
          <p:cNvSpPr>
            <a:spLocks noChangeShapeType="1"/>
          </p:cNvSpPr>
          <p:nvPr/>
        </p:nvSpPr>
        <p:spPr bwMode="auto">
          <a:xfrm>
            <a:off x="2133600" y="6640513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US" dirty="0">
              <a:latin typeface="+mn-lt"/>
            </a:endParaRPr>
          </a:p>
        </p:txBody>
      </p:sp>
      <p:pic>
        <p:nvPicPr>
          <p:cNvPr id="4096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756525" cy="386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18"/>
          <p:cNvSpPr>
            <a:spLocks noGrp="1" noChangeArrowheads="1"/>
          </p:cNvSpPr>
          <p:nvPr>
            <p:ph type="title"/>
          </p:nvPr>
        </p:nvSpPr>
        <p:spPr>
          <a:xfrm>
            <a:off x="762004" y="534102"/>
            <a:ext cx="7848600" cy="485967"/>
          </a:xfrm>
        </p:spPr>
        <p:txBody>
          <a:bodyPr>
            <a:spAutoFit/>
          </a:bodyPr>
          <a:lstStyle/>
          <a:p>
            <a:pPr eaLnBrk="1" hangingPunct="1">
              <a:lnSpc>
                <a:spcPts val="3000"/>
              </a:lnSpc>
              <a:spcBef>
                <a:spcPts val="0"/>
              </a:spcBef>
              <a:defRPr/>
            </a:pPr>
            <a:r>
              <a:rPr lang="en-US" sz="3600" b="1" kern="1200" dirty="0" smtClean="0">
                <a:ea typeface="+mn-ea"/>
              </a:rPr>
              <a:t>Test Command</a:t>
            </a:r>
            <a:r>
              <a:rPr lang="en-US" sz="3600" b="1" kern="1200" dirty="0">
                <a:ea typeface="+mn-ea"/>
              </a:rPr>
              <a:t> </a:t>
            </a:r>
            <a:r>
              <a:rPr lang="en-US" sz="3600" b="1" kern="1200" dirty="0" smtClean="0">
                <a:ea typeface="+mn-ea"/>
              </a:rPr>
              <a:t>(VX-20)</a:t>
            </a:r>
          </a:p>
        </p:txBody>
      </p:sp>
    </p:spTree>
    <p:extLst>
      <p:ext uri="{BB962C8B-B14F-4D97-AF65-F5344CB8AC3E}">
        <p14:creationId xmlns:p14="http://schemas.microsoft.com/office/powerpoint/2010/main" val="14378166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167216" y="2956558"/>
            <a:ext cx="2874698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i="1" dirty="0" smtClean="0">
                <a:solidFill>
                  <a:schemeClr val="tx1"/>
                </a:solidFill>
                <a:latin typeface="Arial" pitchFamily="34" charset="0"/>
              </a:rPr>
              <a:t>Takeaways</a:t>
            </a:r>
            <a:endParaRPr lang="en-US" b="1" i="1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36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81016" y="328613"/>
            <a:ext cx="8229600" cy="838200"/>
          </a:xfrm>
          <a:noFill/>
        </p:spPr>
        <p:txBody>
          <a:bodyPr/>
          <a:lstStyle/>
          <a:p>
            <a:pPr eaLnBrk="1" hangingPunct="1"/>
            <a:r>
              <a:rPr lang="en-US" sz="3200" b="1" dirty="0" smtClean="0"/>
              <a:t>Operational Command Path</a:t>
            </a:r>
            <a:endParaRPr lang="en-US" sz="3200" dirty="0" smtClean="0"/>
          </a:p>
        </p:txBody>
      </p:sp>
      <p:sp>
        <p:nvSpPr>
          <p:cNvPr id="5" name="Line 28"/>
          <p:cNvSpPr>
            <a:spLocks noChangeShapeType="1"/>
          </p:cNvSpPr>
          <p:nvPr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  <p:sp>
        <p:nvSpPr>
          <p:cNvPr id="165" name="TextBox 69"/>
          <p:cNvSpPr txBox="1">
            <a:spLocks noChangeArrowheads="1"/>
          </p:cNvSpPr>
          <p:nvPr/>
        </p:nvSpPr>
        <p:spPr bwMode="auto">
          <a:xfrm>
            <a:off x="481016" y="3627439"/>
            <a:ext cx="8492836" cy="255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120650" indent="-285750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9775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96975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o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0"/>
              </a:spcBef>
              <a:defRPr/>
            </a:pPr>
            <a:r>
              <a:rPr lang="en-US" altLang="en-US" sz="1400" i="0" dirty="0"/>
              <a:t>Valued achievements prior to DH</a:t>
            </a:r>
          </a:p>
          <a:p>
            <a:pPr lvl="1" algn="l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 typeface="Arial" panose="020B0604020202020204" pitchFamily="34" charset="0"/>
              <a:buChar char="‒"/>
              <a:defRPr/>
            </a:pPr>
            <a:r>
              <a:rPr lang="en-US" altLang="en-US" sz="1400" i="0" dirty="0"/>
              <a:t>Competitive breakout in first sea &amp; shore tours (production highly valued)</a:t>
            </a:r>
          </a:p>
          <a:p>
            <a:pPr lvl="1" algn="l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 typeface="Arial" panose="020B0604020202020204" pitchFamily="34" charset="0"/>
              <a:buChar char="‒"/>
              <a:defRPr/>
            </a:pPr>
            <a:r>
              <a:rPr lang="en-US" altLang="en-US" sz="1400" i="0" dirty="0"/>
              <a:t>Tactical excellence</a:t>
            </a:r>
          </a:p>
          <a:p>
            <a:pPr algn="l" eaLnBrk="1" hangingPunct="1">
              <a:lnSpc>
                <a:spcPct val="80000"/>
              </a:lnSpc>
              <a:spcBef>
                <a:spcPct val="0"/>
              </a:spcBef>
              <a:defRPr/>
            </a:pPr>
            <a:endParaRPr lang="en-US" altLang="en-US" sz="1400" i="0" dirty="0" smtClean="0"/>
          </a:p>
          <a:p>
            <a:pPr algn="l" eaLnBrk="1" hangingPunct="1">
              <a:lnSpc>
                <a:spcPct val="80000"/>
              </a:lnSpc>
              <a:spcBef>
                <a:spcPct val="0"/>
              </a:spcBef>
              <a:defRPr/>
            </a:pPr>
            <a:r>
              <a:rPr lang="en-US" altLang="en-US" sz="1400" i="0" dirty="0" smtClean="0"/>
              <a:t>Valued achievements prior to Command</a:t>
            </a:r>
          </a:p>
          <a:p>
            <a:pPr lvl="1" algn="l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 typeface="Arial" panose="020B0604020202020204" pitchFamily="34" charset="0"/>
              <a:buChar char="‒"/>
              <a:defRPr/>
            </a:pPr>
            <a:r>
              <a:rPr lang="en-US" altLang="en-US" sz="1400" i="0" dirty="0" smtClean="0"/>
              <a:t>JPME required prior to </a:t>
            </a:r>
            <a:r>
              <a:rPr lang="en-US" altLang="en-US" sz="1400" i="0" u="sng" dirty="0" smtClean="0"/>
              <a:t>assuming</a:t>
            </a:r>
            <a:r>
              <a:rPr lang="en-US" altLang="en-US" sz="1400" i="0" dirty="0" smtClean="0"/>
              <a:t> command</a:t>
            </a:r>
          </a:p>
          <a:p>
            <a:pPr lvl="1" algn="l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 typeface="Arial" panose="020B0604020202020204" pitchFamily="34" charset="0"/>
              <a:buChar char="‒"/>
              <a:defRPr/>
            </a:pPr>
            <a:r>
              <a:rPr lang="en-US" altLang="en-US" sz="1400" i="0" dirty="0" smtClean="0"/>
              <a:t>Top DH performers detailed to most demanding jobs</a:t>
            </a:r>
          </a:p>
          <a:p>
            <a:pPr lvl="2" algn="l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 typeface="Arial" panose="020B0604020202020204" pitchFamily="34" charset="0"/>
              <a:buChar char="‒"/>
              <a:defRPr/>
            </a:pPr>
            <a:r>
              <a:rPr lang="en-US" altLang="en-US" sz="1400" i="0" dirty="0" smtClean="0"/>
              <a:t>Joint, Major Staff, NAE select fills</a:t>
            </a:r>
          </a:p>
          <a:p>
            <a:pPr lvl="2" algn="l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 typeface="Arial" panose="020B0604020202020204" pitchFamily="34" charset="0"/>
              <a:buChar char="‒"/>
              <a:defRPr/>
            </a:pPr>
            <a:r>
              <a:rPr lang="en-US" altLang="en-US" sz="1400" i="0" dirty="0" smtClean="0"/>
              <a:t>Graduate degree valued but not expected, bi-annual talent management boards</a:t>
            </a:r>
          </a:p>
          <a:p>
            <a:pPr lvl="1" algn="l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 typeface="Arial" panose="020B0604020202020204" pitchFamily="34" charset="0"/>
              <a:buChar char="‒"/>
              <a:defRPr/>
            </a:pPr>
            <a:r>
              <a:rPr lang="en-US" altLang="en-US" sz="1400" i="0" dirty="0" smtClean="0"/>
              <a:t>Competitive breakout as a DH:  OPS/MO/OIC highly valued</a:t>
            </a:r>
          </a:p>
          <a:p>
            <a:pPr lvl="1" algn="l"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Font typeface="Arial" panose="020B0604020202020204" pitchFamily="34" charset="0"/>
              <a:buChar char="‒"/>
              <a:defRPr/>
            </a:pPr>
            <a:r>
              <a:rPr lang="en-US" altLang="en-US" sz="1400" i="0" dirty="0" smtClean="0"/>
              <a:t>Attainment of advanced warfare qualifications</a:t>
            </a:r>
          </a:p>
          <a:p>
            <a:pPr algn="l" eaLnBrk="1" hangingPunct="1">
              <a:lnSpc>
                <a:spcPct val="80000"/>
              </a:lnSpc>
              <a:spcBef>
                <a:spcPct val="0"/>
              </a:spcBef>
              <a:defRPr/>
            </a:pPr>
            <a:endParaRPr lang="en-US" altLang="en-US" sz="1400" i="0" dirty="0" smtClean="0"/>
          </a:p>
        </p:txBody>
      </p:sp>
      <p:sp>
        <p:nvSpPr>
          <p:cNvPr id="209" name="Rectangle 38"/>
          <p:cNvSpPr>
            <a:spLocks noChangeArrowheads="1"/>
          </p:cNvSpPr>
          <p:nvPr/>
        </p:nvSpPr>
        <p:spPr bwMode="auto">
          <a:xfrm>
            <a:off x="1204508" y="1916019"/>
            <a:ext cx="596900" cy="40775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tIns="136525" rIns="0" bIns="136525" anchor="ctr" anchorCtr="1"/>
          <a:lstStyle/>
          <a:p>
            <a:pPr algn="ctr" eaLnBrk="0" hangingPunct="0">
              <a:spcBef>
                <a:spcPct val="50000"/>
              </a:spcBef>
            </a:pPr>
            <a:r>
              <a:rPr lang="en-US" sz="1000" dirty="0">
                <a:solidFill>
                  <a:srgbClr val="000000"/>
                </a:solidFill>
                <a:latin typeface="Arial"/>
                <a:cs typeface="+mn-cs"/>
              </a:rPr>
              <a:t>FLT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000" dirty="0">
                <a:solidFill>
                  <a:srgbClr val="000000"/>
                </a:solidFill>
                <a:latin typeface="Arial"/>
                <a:cs typeface="+mn-cs"/>
              </a:rPr>
              <a:t>TRNG</a:t>
            </a:r>
          </a:p>
        </p:txBody>
      </p:sp>
      <p:sp>
        <p:nvSpPr>
          <p:cNvPr id="210" name="Rectangle 39"/>
          <p:cNvSpPr>
            <a:spLocks noChangeArrowheads="1"/>
          </p:cNvSpPr>
          <p:nvPr/>
        </p:nvSpPr>
        <p:spPr bwMode="auto">
          <a:xfrm>
            <a:off x="3690533" y="1916019"/>
            <a:ext cx="714375" cy="40775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tIns="136525" rIns="0" bIns="136525" anchor="ctr" anchorCtr="1"/>
          <a:lstStyle/>
          <a:p>
            <a:pPr algn="ctr" eaLnBrk="0" hangingPunct="0">
              <a:spcBef>
                <a:spcPct val="50000"/>
              </a:spcBef>
            </a:pPr>
            <a:r>
              <a:rPr lang="en-US" sz="1000" dirty="0">
                <a:solidFill>
                  <a:srgbClr val="000000"/>
                </a:solidFill>
                <a:latin typeface="Arial"/>
                <a:cs typeface="+mn-cs"/>
              </a:rPr>
              <a:t>2</a:t>
            </a:r>
            <a:r>
              <a:rPr lang="en-US" sz="1000" baseline="30000" dirty="0">
                <a:solidFill>
                  <a:srgbClr val="000000"/>
                </a:solidFill>
                <a:latin typeface="Arial"/>
                <a:cs typeface="+mn-cs"/>
              </a:rPr>
              <a:t>nd</a:t>
            </a:r>
            <a:r>
              <a:rPr lang="en-US" sz="1000" dirty="0">
                <a:solidFill>
                  <a:srgbClr val="000000"/>
                </a:solidFill>
                <a:latin typeface="Arial"/>
                <a:cs typeface="+mn-cs"/>
              </a:rPr>
              <a:t> SEA</a:t>
            </a:r>
          </a:p>
        </p:txBody>
      </p:sp>
      <p:sp>
        <p:nvSpPr>
          <p:cNvPr id="211" name="Rectangle 41"/>
          <p:cNvSpPr>
            <a:spLocks noChangeArrowheads="1"/>
          </p:cNvSpPr>
          <p:nvPr/>
        </p:nvSpPr>
        <p:spPr bwMode="auto">
          <a:xfrm>
            <a:off x="1976033" y="1916019"/>
            <a:ext cx="838200" cy="40775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tIns="136525" rIns="0" bIns="136525" anchor="ctr" anchorCtr="1"/>
          <a:lstStyle/>
          <a:p>
            <a:pPr algn="ctr" eaLnBrk="0" hangingPunct="0"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  <a:latin typeface="Arial"/>
                <a:cs typeface="+mn-cs"/>
              </a:rPr>
              <a:t>1</a:t>
            </a:r>
            <a:r>
              <a:rPr lang="en-US" sz="1000" baseline="30000">
                <a:solidFill>
                  <a:srgbClr val="000000"/>
                </a:solidFill>
                <a:latin typeface="Arial"/>
                <a:cs typeface="+mn-cs"/>
              </a:rPr>
              <a:t>st</a:t>
            </a:r>
            <a:r>
              <a:rPr lang="en-US" sz="1000">
                <a:solidFill>
                  <a:srgbClr val="000000"/>
                </a:solidFill>
                <a:latin typeface="Arial"/>
                <a:cs typeface="+mn-cs"/>
              </a:rPr>
              <a:t> SEA</a:t>
            </a:r>
          </a:p>
        </p:txBody>
      </p:sp>
      <p:sp>
        <p:nvSpPr>
          <p:cNvPr id="214" name="Rectangle 44"/>
          <p:cNvSpPr>
            <a:spLocks noChangeArrowheads="1"/>
          </p:cNvSpPr>
          <p:nvPr/>
        </p:nvSpPr>
        <p:spPr bwMode="auto">
          <a:xfrm>
            <a:off x="2804708" y="1916019"/>
            <a:ext cx="885825" cy="40775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tIns="136525" rIns="0" bIns="136525" anchor="ctr" anchorCtr="1"/>
          <a:lstStyle/>
          <a:p>
            <a:pPr algn="ctr" eaLnBrk="0" hangingPunct="0"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  <a:latin typeface="Arial"/>
                <a:cs typeface="+mn-cs"/>
              </a:rPr>
              <a:t>1</a:t>
            </a:r>
            <a:r>
              <a:rPr lang="en-US" sz="1000" baseline="30000">
                <a:solidFill>
                  <a:srgbClr val="000000"/>
                </a:solidFill>
                <a:latin typeface="Arial"/>
                <a:cs typeface="+mn-cs"/>
              </a:rPr>
              <a:t>st</a:t>
            </a:r>
            <a:r>
              <a:rPr lang="en-US" sz="1000">
                <a:solidFill>
                  <a:srgbClr val="000000"/>
                </a:solidFill>
                <a:latin typeface="Arial"/>
                <a:cs typeface="+mn-cs"/>
              </a:rPr>
              <a:t> SHORE</a:t>
            </a:r>
          </a:p>
        </p:txBody>
      </p:sp>
      <p:sp>
        <p:nvSpPr>
          <p:cNvPr id="218" name="Rectangle 48"/>
          <p:cNvSpPr>
            <a:spLocks noChangeArrowheads="1"/>
          </p:cNvSpPr>
          <p:nvPr/>
        </p:nvSpPr>
        <p:spPr bwMode="auto">
          <a:xfrm>
            <a:off x="1788708" y="1916019"/>
            <a:ext cx="177800" cy="40775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tIns="46038" rIns="0" bIns="46038" anchor="ctr" anchorCtr="1"/>
          <a:lstStyle/>
          <a:p>
            <a:pPr algn="ctr" eaLnBrk="0" hangingPunct="0">
              <a:spcBef>
                <a:spcPct val="50000"/>
              </a:spcBef>
            </a:pPr>
            <a:r>
              <a:rPr lang="en-US" sz="800">
                <a:solidFill>
                  <a:srgbClr val="000000"/>
                </a:solidFill>
                <a:latin typeface="Arial"/>
                <a:cs typeface="+mn-cs"/>
              </a:rPr>
              <a:t>FRS</a:t>
            </a:r>
          </a:p>
        </p:txBody>
      </p:sp>
      <p:sp>
        <p:nvSpPr>
          <p:cNvPr id="219" name="Rectangle 50"/>
          <p:cNvSpPr>
            <a:spLocks noChangeArrowheads="1"/>
          </p:cNvSpPr>
          <p:nvPr/>
        </p:nvSpPr>
        <p:spPr bwMode="auto">
          <a:xfrm>
            <a:off x="4585883" y="1917468"/>
            <a:ext cx="723900" cy="40775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46038" rIns="0" bIns="46038" anchor="ctr" anchorCtr="1"/>
          <a:lstStyle/>
          <a:p>
            <a:pPr algn="ctr" eaLnBrk="0" hangingPunct="0">
              <a:spcBef>
                <a:spcPct val="50000"/>
              </a:spcBef>
            </a:pPr>
            <a:r>
              <a:rPr lang="en-US" sz="1000" dirty="0">
                <a:solidFill>
                  <a:srgbClr val="000000"/>
                </a:solidFill>
                <a:latin typeface="Arial"/>
                <a:cs typeface="+mn-cs"/>
              </a:rPr>
              <a:t>DH</a:t>
            </a:r>
          </a:p>
        </p:txBody>
      </p:sp>
      <p:sp>
        <p:nvSpPr>
          <p:cNvPr id="220" name="Rectangle 51"/>
          <p:cNvSpPr>
            <a:spLocks noChangeArrowheads="1"/>
          </p:cNvSpPr>
          <p:nvPr/>
        </p:nvSpPr>
        <p:spPr bwMode="auto">
          <a:xfrm>
            <a:off x="5309783" y="1917468"/>
            <a:ext cx="723900" cy="40775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tIns="136525" rIns="0" bIns="136525" anchor="ctr" anchorCtr="1"/>
          <a:lstStyle/>
          <a:p>
            <a:pPr algn="ctr" eaLnBrk="0" hangingPunct="0">
              <a:spcBef>
                <a:spcPct val="50000"/>
              </a:spcBef>
            </a:pPr>
            <a:r>
              <a:rPr lang="en-US" sz="1000" dirty="0">
                <a:solidFill>
                  <a:srgbClr val="000000"/>
                </a:solidFill>
                <a:latin typeface="Arial"/>
                <a:cs typeface="+mn-cs"/>
              </a:rPr>
              <a:t>2</a:t>
            </a:r>
            <a:r>
              <a:rPr lang="en-US" sz="1000" baseline="30000" dirty="0">
                <a:solidFill>
                  <a:srgbClr val="000000"/>
                </a:solidFill>
                <a:latin typeface="Arial"/>
                <a:cs typeface="+mn-cs"/>
              </a:rPr>
              <a:t>nd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000" dirty="0">
                <a:solidFill>
                  <a:srgbClr val="000000"/>
                </a:solidFill>
                <a:latin typeface="Arial"/>
                <a:cs typeface="+mn-cs"/>
              </a:rPr>
              <a:t>SHORE</a:t>
            </a:r>
          </a:p>
        </p:txBody>
      </p:sp>
      <p:sp>
        <p:nvSpPr>
          <p:cNvPr id="224" name="AutoShape 55"/>
          <p:cNvSpPr>
            <a:spLocks noChangeArrowheads="1"/>
          </p:cNvSpPr>
          <p:nvPr/>
        </p:nvSpPr>
        <p:spPr bwMode="auto">
          <a:xfrm>
            <a:off x="1986128" y="2359772"/>
            <a:ext cx="825500" cy="97920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 eaLnBrk="0" hangingPunct="0"/>
            <a:r>
              <a:rPr lang="en-US" sz="1000" b="0" dirty="0" smtClean="0">
                <a:solidFill>
                  <a:srgbClr val="000000"/>
                </a:solidFill>
                <a:latin typeface="Arial"/>
                <a:cs typeface="+mn-cs"/>
              </a:rPr>
              <a:t>T/M/S</a:t>
            </a:r>
          </a:p>
          <a:p>
            <a:pPr algn="ctr" eaLnBrk="0" hangingPunct="0"/>
            <a:r>
              <a:rPr lang="en-US" sz="1000" b="0" dirty="0" smtClean="0">
                <a:solidFill>
                  <a:srgbClr val="000000"/>
                </a:solidFill>
                <a:latin typeface="Arial"/>
                <a:cs typeface="+mn-cs"/>
              </a:rPr>
              <a:t>&amp; Tactical</a:t>
            </a:r>
          </a:p>
          <a:p>
            <a:pPr algn="ctr" eaLnBrk="0" hangingPunct="0"/>
            <a:r>
              <a:rPr lang="en-US" sz="1000" b="0" dirty="0" smtClean="0">
                <a:solidFill>
                  <a:srgbClr val="000000"/>
                </a:solidFill>
                <a:latin typeface="Arial"/>
                <a:cs typeface="+mn-cs"/>
              </a:rPr>
              <a:t>Qualifications</a:t>
            </a:r>
            <a:endParaRPr lang="en-US" sz="1000" b="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225" name="AutoShape 56"/>
          <p:cNvSpPr>
            <a:spLocks noChangeArrowheads="1"/>
          </p:cNvSpPr>
          <p:nvPr/>
        </p:nvSpPr>
        <p:spPr bwMode="auto">
          <a:xfrm>
            <a:off x="2825345" y="2359772"/>
            <a:ext cx="844550" cy="100432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 eaLnBrk="0" hangingPunct="0"/>
            <a:r>
              <a:rPr lang="en-US" sz="1000" u="sng" dirty="0">
                <a:solidFill>
                  <a:schemeClr val="tx1"/>
                </a:solidFill>
                <a:latin typeface="Arial"/>
                <a:cs typeface="+mn-cs"/>
              </a:rPr>
              <a:t>Production</a:t>
            </a:r>
          </a:p>
          <a:p>
            <a:pPr algn="ctr" eaLnBrk="0" hangingPunct="0"/>
            <a:r>
              <a:rPr lang="en-US" sz="1000" b="0" dirty="0" smtClean="0">
                <a:solidFill>
                  <a:schemeClr val="tx1"/>
                </a:solidFill>
                <a:latin typeface="Arial"/>
                <a:cs typeface="+mn-cs"/>
              </a:rPr>
              <a:t>WTI</a:t>
            </a:r>
          </a:p>
          <a:p>
            <a:pPr algn="ctr" eaLnBrk="0" hangingPunct="0"/>
            <a:r>
              <a:rPr lang="en-US" sz="1000" b="0" dirty="0" smtClean="0">
                <a:solidFill>
                  <a:schemeClr val="tx1"/>
                </a:solidFill>
                <a:latin typeface="Arial"/>
                <a:cs typeface="+mn-cs"/>
              </a:rPr>
              <a:t>FRS</a:t>
            </a:r>
          </a:p>
          <a:p>
            <a:pPr algn="ctr" eaLnBrk="0" hangingPunct="0"/>
            <a:r>
              <a:rPr lang="en-US" sz="1000" b="0" dirty="0" smtClean="0">
                <a:solidFill>
                  <a:schemeClr val="tx1"/>
                </a:solidFill>
                <a:latin typeface="Arial"/>
                <a:cs typeface="+mn-cs"/>
              </a:rPr>
              <a:t>TEST</a:t>
            </a:r>
          </a:p>
          <a:p>
            <a:pPr algn="ctr" eaLnBrk="0" hangingPunct="0"/>
            <a:r>
              <a:rPr lang="en-US" sz="1000" b="0" dirty="0" smtClean="0">
                <a:solidFill>
                  <a:schemeClr val="tx1"/>
                </a:solidFill>
                <a:latin typeface="Arial"/>
                <a:cs typeface="+mn-cs"/>
              </a:rPr>
              <a:t>TRNG CMD</a:t>
            </a:r>
            <a:endParaRPr lang="en-US" sz="1000" b="0" dirty="0">
              <a:solidFill>
                <a:schemeClr val="tx1"/>
              </a:solidFill>
              <a:latin typeface="Arial"/>
              <a:cs typeface="+mn-cs"/>
            </a:endParaRPr>
          </a:p>
        </p:txBody>
      </p:sp>
      <p:sp>
        <p:nvSpPr>
          <p:cNvPr id="227" name="AutoShape 58"/>
          <p:cNvSpPr>
            <a:spLocks noChangeArrowheads="1"/>
          </p:cNvSpPr>
          <p:nvPr/>
        </p:nvSpPr>
        <p:spPr bwMode="auto">
          <a:xfrm>
            <a:off x="4547854" y="2352761"/>
            <a:ext cx="769937" cy="100432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 eaLnBrk="0" hangingPunct="0"/>
            <a:r>
              <a:rPr lang="en-US" sz="1000" u="sng" dirty="0" smtClean="0">
                <a:solidFill>
                  <a:srgbClr val="000000"/>
                </a:solidFill>
                <a:latin typeface="Arial"/>
                <a:cs typeface="+mn-cs"/>
              </a:rPr>
              <a:t>OP DH</a:t>
            </a:r>
          </a:p>
          <a:p>
            <a:pPr algn="ctr" eaLnBrk="0" hangingPunct="0"/>
            <a:r>
              <a:rPr lang="en-US" sz="1000" b="0" dirty="0" smtClean="0">
                <a:solidFill>
                  <a:srgbClr val="000000"/>
                </a:solidFill>
                <a:latin typeface="Arial"/>
                <a:cs typeface="+mn-cs"/>
              </a:rPr>
              <a:t>MO</a:t>
            </a:r>
          </a:p>
          <a:p>
            <a:pPr algn="ctr" eaLnBrk="0" hangingPunct="0"/>
            <a:r>
              <a:rPr lang="en-US" sz="1000" b="0" dirty="0" smtClean="0">
                <a:solidFill>
                  <a:srgbClr val="000000"/>
                </a:solidFill>
                <a:latin typeface="Arial"/>
                <a:cs typeface="+mn-cs"/>
              </a:rPr>
              <a:t>OPSO</a:t>
            </a:r>
          </a:p>
          <a:p>
            <a:pPr algn="ctr" eaLnBrk="0" hangingPunct="0"/>
            <a:r>
              <a:rPr lang="en-US" sz="1000" b="0" dirty="0" smtClean="0">
                <a:solidFill>
                  <a:srgbClr val="000000"/>
                </a:solidFill>
                <a:latin typeface="Arial"/>
                <a:cs typeface="+mn-cs"/>
              </a:rPr>
              <a:t>OIC</a:t>
            </a:r>
            <a:endParaRPr lang="en-US" sz="1000" b="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229" name="AutoShape 60"/>
          <p:cNvSpPr>
            <a:spLocks noChangeArrowheads="1"/>
          </p:cNvSpPr>
          <p:nvPr/>
        </p:nvSpPr>
        <p:spPr bwMode="auto">
          <a:xfrm>
            <a:off x="5322468" y="2352761"/>
            <a:ext cx="1049919" cy="100432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 eaLnBrk="0" hangingPunct="0"/>
            <a:r>
              <a:rPr lang="en-US" sz="1000" b="0" dirty="0" smtClean="0">
                <a:solidFill>
                  <a:schemeClr val="tx1"/>
                </a:solidFill>
                <a:latin typeface="Arial"/>
                <a:cs typeface="+mn-cs"/>
              </a:rPr>
              <a:t>NAE Key Billet</a:t>
            </a:r>
          </a:p>
          <a:p>
            <a:pPr algn="ctr" eaLnBrk="0" hangingPunct="0"/>
            <a:r>
              <a:rPr lang="en-US" sz="1000" b="0" dirty="0" smtClean="0">
                <a:solidFill>
                  <a:schemeClr val="tx1"/>
                </a:solidFill>
                <a:latin typeface="Arial"/>
                <a:cs typeface="+mn-cs"/>
              </a:rPr>
              <a:t>Joint / MAJ Staff</a:t>
            </a:r>
            <a:endParaRPr lang="en-US" sz="1000" b="0" dirty="0">
              <a:solidFill>
                <a:schemeClr val="tx1"/>
              </a:solidFill>
              <a:latin typeface="Arial"/>
              <a:cs typeface="+mn-cs"/>
            </a:endParaRPr>
          </a:p>
          <a:p>
            <a:pPr algn="ctr" eaLnBrk="0" hangingPunct="0"/>
            <a:r>
              <a:rPr lang="en-US" sz="1000" b="0" dirty="0" smtClean="0">
                <a:solidFill>
                  <a:schemeClr val="tx1"/>
                </a:solidFill>
                <a:latin typeface="Arial"/>
                <a:cs typeface="+mn-cs"/>
              </a:rPr>
              <a:t>Grad Ed</a:t>
            </a:r>
          </a:p>
          <a:p>
            <a:pPr algn="ctr" eaLnBrk="0" hangingPunct="0"/>
            <a:r>
              <a:rPr lang="en-US" sz="1000" b="0" dirty="0" smtClean="0">
                <a:solidFill>
                  <a:schemeClr val="tx1"/>
                </a:solidFill>
                <a:latin typeface="Arial"/>
                <a:cs typeface="+mn-cs"/>
              </a:rPr>
              <a:t>Fellowship</a:t>
            </a:r>
          </a:p>
          <a:p>
            <a:pPr algn="ctr" eaLnBrk="0" hangingPunct="0"/>
            <a:r>
              <a:rPr lang="en-US" sz="1000" b="0" dirty="0">
                <a:solidFill>
                  <a:schemeClr val="tx1"/>
                </a:solidFill>
                <a:latin typeface="Arial"/>
                <a:cs typeface="+mn-cs"/>
              </a:rPr>
              <a:t>JPME</a:t>
            </a:r>
          </a:p>
        </p:txBody>
      </p:sp>
      <p:sp>
        <p:nvSpPr>
          <p:cNvPr id="231" name="Text Box 63"/>
          <p:cNvSpPr txBox="1">
            <a:spLocks noChangeArrowheads="1"/>
          </p:cNvSpPr>
          <p:nvPr/>
        </p:nvSpPr>
        <p:spPr bwMode="auto">
          <a:xfrm>
            <a:off x="2202028" y="1988129"/>
            <a:ext cx="26289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14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249" name="Rectangle 52"/>
          <p:cNvSpPr>
            <a:spLocks noChangeArrowheads="1"/>
          </p:cNvSpPr>
          <p:nvPr/>
        </p:nvSpPr>
        <p:spPr bwMode="auto">
          <a:xfrm>
            <a:off x="4408084" y="1917468"/>
            <a:ext cx="177800" cy="40775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tIns="46038" rIns="0" bIns="46038" anchor="ctr" anchorCtr="1"/>
          <a:lstStyle/>
          <a:p>
            <a:pPr algn="ctr" eaLnBrk="0" hangingPunct="0">
              <a:spcBef>
                <a:spcPct val="50000"/>
              </a:spcBef>
            </a:pPr>
            <a:r>
              <a:rPr lang="en-US" sz="900" dirty="0">
                <a:solidFill>
                  <a:srgbClr val="000000"/>
                </a:solidFill>
                <a:latin typeface="Arial"/>
                <a:cs typeface="+mn-cs"/>
              </a:rPr>
              <a:t>FRS</a:t>
            </a:r>
          </a:p>
        </p:txBody>
      </p:sp>
      <p:sp>
        <p:nvSpPr>
          <p:cNvPr id="251" name="Oval 250"/>
          <p:cNvSpPr/>
          <p:nvPr/>
        </p:nvSpPr>
        <p:spPr bwMode="auto">
          <a:xfrm>
            <a:off x="5319309" y="1841323"/>
            <a:ext cx="171450" cy="57337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2" name="Text Box 70"/>
          <p:cNvSpPr txBox="1">
            <a:spLocks noChangeArrowheads="1"/>
          </p:cNvSpPr>
          <p:nvPr/>
        </p:nvSpPr>
        <p:spPr bwMode="auto">
          <a:xfrm>
            <a:off x="4587703" y="1403281"/>
            <a:ext cx="2925762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/>
                <a:cs typeface="+mn-cs"/>
              </a:rPr>
              <a:t>IN-RESIDENCE GRADUATE EDUCATION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/>
                <a:cs typeface="+mn-cs"/>
              </a:rPr>
              <a:t>CAREER WINDOW</a:t>
            </a:r>
            <a:endParaRPr lang="en-US" sz="10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253" name="AutoShape 48"/>
          <p:cNvSpPr>
            <a:spLocks noChangeArrowheads="1"/>
          </p:cNvSpPr>
          <p:nvPr/>
        </p:nvSpPr>
        <p:spPr bwMode="auto">
          <a:xfrm>
            <a:off x="1976602" y="1382648"/>
            <a:ext cx="2411413" cy="40862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dirty="0" smtClean="0">
                <a:solidFill>
                  <a:schemeClr val="bg1"/>
                </a:solidFill>
                <a:latin typeface="+mj-lt"/>
              </a:rPr>
              <a:t>Warfare Area Focus</a:t>
            </a:r>
            <a:endParaRPr lang="en-US" altLang="en-US" sz="1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0" name="AutoShape 56"/>
          <p:cNvSpPr>
            <a:spLocks noChangeArrowheads="1"/>
          </p:cNvSpPr>
          <p:nvPr/>
        </p:nvSpPr>
        <p:spPr bwMode="auto">
          <a:xfrm>
            <a:off x="3684338" y="2359767"/>
            <a:ext cx="844550" cy="100432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 eaLnBrk="0" hangingPunct="0"/>
            <a:r>
              <a:rPr lang="en-US" sz="1000" b="0" dirty="0" smtClean="0">
                <a:solidFill>
                  <a:schemeClr val="tx1"/>
                </a:solidFill>
                <a:latin typeface="Arial"/>
                <a:cs typeface="+mn-cs"/>
              </a:rPr>
              <a:t>-TRNG O</a:t>
            </a:r>
          </a:p>
          <a:p>
            <a:pPr algn="ctr" eaLnBrk="0" hangingPunct="0"/>
            <a:r>
              <a:rPr lang="en-US" sz="1000" b="0" dirty="0" smtClean="0">
                <a:solidFill>
                  <a:schemeClr val="tx1"/>
                </a:solidFill>
                <a:latin typeface="Arial"/>
                <a:cs typeface="+mn-cs"/>
              </a:rPr>
              <a:t>- Afloat</a:t>
            </a:r>
          </a:p>
          <a:p>
            <a:pPr algn="ctr" eaLnBrk="0" hangingPunct="0"/>
            <a:r>
              <a:rPr lang="en-US" sz="1000" b="0" dirty="0" smtClean="0">
                <a:solidFill>
                  <a:schemeClr val="tx1"/>
                </a:solidFill>
                <a:latin typeface="Arial"/>
                <a:cs typeface="+mn-cs"/>
              </a:rPr>
              <a:t>Staff</a:t>
            </a:r>
          </a:p>
          <a:p>
            <a:pPr algn="ctr" eaLnBrk="0" hangingPunct="0"/>
            <a:r>
              <a:rPr lang="en-US" sz="1000" b="0" dirty="0" smtClean="0">
                <a:solidFill>
                  <a:schemeClr val="tx1"/>
                </a:solidFill>
                <a:latin typeface="Arial"/>
                <a:cs typeface="+mn-cs"/>
              </a:rPr>
              <a:t>- Aide</a:t>
            </a:r>
            <a:endParaRPr lang="en-US" sz="1000" b="0" dirty="0">
              <a:solidFill>
                <a:schemeClr val="tx1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78707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77471"/>
            <a:ext cx="8339138" cy="5199529"/>
          </a:xfrm>
        </p:spPr>
        <p:txBody>
          <a:bodyPr/>
          <a:lstStyle/>
          <a:p>
            <a:pPr>
              <a:lnSpc>
                <a:spcPct val="95000"/>
              </a:lnSpc>
              <a:defRPr/>
            </a:pPr>
            <a:r>
              <a:rPr lang="en-US" sz="2800" b="1" dirty="0" smtClean="0"/>
              <a:t>The Best and Fully Qualified:</a:t>
            </a:r>
          </a:p>
          <a:p>
            <a:pPr lvl="1">
              <a:lnSpc>
                <a:spcPct val="95000"/>
              </a:lnSpc>
              <a:defRPr/>
            </a:pPr>
            <a:r>
              <a:rPr lang="en-US" sz="2400" b="1" dirty="0" smtClean="0"/>
              <a:t>Possess the appropriate level of leadership, professional skills, integrity, management acumen, grounding in business practices, and resourcefulness in difficult and challenging assignments.</a:t>
            </a:r>
          </a:p>
          <a:p>
            <a:pPr lvl="1">
              <a:lnSpc>
                <a:spcPct val="95000"/>
              </a:lnSpc>
              <a:defRPr/>
            </a:pPr>
            <a:r>
              <a:rPr lang="en-US" sz="2400" b="1" dirty="0" smtClean="0"/>
              <a:t>Demonstrate adaptability, intelligent risk-taking, critical thinking, and innovation.</a:t>
            </a:r>
          </a:p>
          <a:p>
            <a:pPr lvl="1">
              <a:lnSpc>
                <a:spcPct val="95000"/>
              </a:lnSpc>
              <a:defRPr/>
            </a:pPr>
            <a:r>
              <a:rPr lang="en-US" sz="2400" b="1" dirty="0" smtClean="0"/>
              <a:t>Adhere to ethical standards, physical fitness, and loyalty to Navy Core Values.</a:t>
            </a:r>
          </a:p>
          <a:p>
            <a:pPr lvl="1">
              <a:lnSpc>
                <a:spcPct val="95000"/>
              </a:lnSpc>
              <a:defRPr/>
            </a:pPr>
            <a:r>
              <a:rPr lang="en-US" sz="2400" b="1" dirty="0" smtClean="0"/>
              <a:t>Are best qualified within their respective competitive category.</a:t>
            </a:r>
            <a:endParaRPr lang="en-US" sz="2400" b="1" dirty="0"/>
          </a:p>
          <a:p>
            <a:pPr marL="0" indent="0">
              <a:lnSpc>
                <a:spcPct val="95000"/>
              </a:lnSpc>
              <a:buNone/>
              <a:defRPr/>
            </a:pPr>
            <a:r>
              <a:rPr lang="en-US" sz="2200" b="1" dirty="0" smtClean="0"/>
              <a:t>	</a:t>
            </a:r>
            <a:r>
              <a:rPr lang="en-US" sz="2200" b="1" u="sng" dirty="0" smtClean="0"/>
              <a:t> </a:t>
            </a:r>
            <a:endParaRPr lang="en-US" sz="2000" b="1" dirty="0" smtClean="0"/>
          </a:p>
          <a:p>
            <a:pPr marL="0" indent="0">
              <a:lnSpc>
                <a:spcPct val="95000"/>
              </a:lnSpc>
              <a:buFontTx/>
              <a:buNone/>
              <a:defRPr/>
            </a:pPr>
            <a:r>
              <a:rPr lang="en-US" sz="2000" b="1" dirty="0" smtClean="0"/>
              <a:t>					</a:t>
            </a:r>
            <a:r>
              <a:rPr lang="en-US" sz="2200" dirty="0" smtClean="0"/>
              <a:t>	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14758"/>
            <a:ext cx="8229600" cy="838200"/>
          </a:xfrm>
          <a:noFill/>
        </p:spPr>
        <p:txBody>
          <a:bodyPr/>
          <a:lstStyle/>
          <a:p>
            <a:pPr eaLnBrk="1" hangingPunct="1"/>
            <a:r>
              <a:rPr lang="en-US" sz="4000" b="1" dirty="0" smtClean="0"/>
              <a:t>Precept</a:t>
            </a:r>
            <a:endParaRPr lang="en-US" sz="4000" dirty="0" smtClean="0"/>
          </a:p>
        </p:txBody>
      </p:sp>
      <p:sp>
        <p:nvSpPr>
          <p:cNvPr id="5" name="Line 28"/>
          <p:cNvSpPr>
            <a:spLocks noChangeShapeType="1"/>
          </p:cNvSpPr>
          <p:nvPr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</p:spTree>
    <p:extLst>
      <p:ext uri="{BB962C8B-B14F-4D97-AF65-F5344CB8AC3E}">
        <p14:creationId xmlns:p14="http://schemas.microsoft.com/office/powerpoint/2010/main" val="9668946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0072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Career Path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Tactical </a:t>
            </a:r>
            <a:r>
              <a:rPr lang="en-US" sz="2000" i="0" dirty="0"/>
              <a:t>e</a:t>
            </a:r>
            <a:r>
              <a:rPr lang="en-US" sz="2000" i="0" dirty="0" smtClean="0"/>
              <a:t>xcellence &amp; top </a:t>
            </a:r>
            <a:r>
              <a:rPr lang="en-US" sz="2000" i="0" dirty="0"/>
              <a:t>breakouts in 1</a:t>
            </a:r>
            <a:r>
              <a:rPr lang="en-US" sz="2000" i="0" baseline="30000" dirty="0"/>
              <a:t>st</a:t>
            </a:r>
            <a:r>
              <a:rPr lang="en-US" sz="2000" i="0" dirty="0"/>
              <a:t> Sea, Production, and A</a:t>
            </a:r>
            <a:r>
              <a:rPr lang="en-US" sz="2000" i="0" dirty="0" smtClean="0"/>
              <a:t>float 2</a:t>
            </a:r>
            <a:r>
              <a:rPr lang="en-US" sz="2000" i="0" baseline="30000" dirty="0" smtClean="0"/>
              <a:t>nd</a:t>
            </a:r>
            <a:r>
              <a:rPr lang="en-US" sz="2000" i="0" dirty="0" smtClean="0"/>
              <a:t> </a:t>
            </a:r>
            <a:r>
              <a:rPr lang="en-US" sz="2000" i="0" dirty="0"/>
              <a:t>S</a:t>
            </a:r>
            <a:r>
              <a:rPr lang="en-US" sz="2000" i="0" dirty="0" smtClean="0"/>
              <a:t>ea </a:t>
            </a:r>
            <a:r>
              <a:rPr lang="en-US" sz="2000" i="0" dirty="0"/>
              <a:t>tours, in job assignments with ever increasing accountability and responsibility, was </a:t>
            </a:r>
            <a:r>
              <a:rPr lang="en-US" sz="2000" i="0" dirty="0" smtClean="0"/>
              <a:t>critical to selection.</a:t>
            </a: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DH Performance, particularly as OPSO/MO/OIC, remained the most critical determinant for selection.</a:t>
            </a:r>
          </a:p>
          <a:p>
            <a:pPr marL="342900" lvl="2" indent="-342900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/>
              <a:t>A breadth of experience </a:t>
            </a:r>
            <a:r>
              <a:rPr lang="en-US" sz="2000" i="0" dirty="0" smtClean="0"/>
              <a:t>combined with top </a:t>
            </a:r>
            <a:r>
              <a:rPr lang="en-US" sz="2000" i="0" dirty="0"/>
              <a:t>breakouts across the entire record </a:t>
            </a:r>
            <a:r>
              <a:rPr lang="en-US" sz="2000" i="0" dirty="0" smtClean="0"/>
              <a:t>in </a:t>
            </a:r>
            <a:r>
              <a:rPr lang="en-US" sz="2000" i="0" dirty="0"/>
              <a:t>some cases outweighed length of DH </a:t>
            </a:r>
            <a:r>
              <a:rPr lang="en-US" sz="2000" i="0" dirty="0" smtClean="0"/>
              <a:t>ticket.</a:t>
            </a:r>
            <a:endParaRPr lang="en-US" sz="2000" i="0" dirty="0"/>
          </a:p>
          <a:p>
            <a:pPr marL="342900" lvl="2" indent="-342900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/>
              <a:t>Conversely, a long DH ticket </a:t>
            </a:r>
            <a:r>
              <a:rPr lang="en-US" sz="2000" i="0" dirty="0" smtClean="0"/>
              <a:t>alone did </a:t>
            </a:r>
            <a:r>
              <a:rPr lang="en-US" sz="2000" i="0" dirty="0"/>
              <a:t>not </a:t>
            </a:r>
            <a:r>
              <a:rPr lang="en-US" sz="2000" i="0" dirty="0" smtClean="0"/>
              <a:t>necessarily lead to selection of </a:t>
            </a:r>
            <a:r>
              <a:rPr lang="en-US" sz="2000" i="0" dirty="0"/>
              <a:t>an otherwise unremarkable record.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Post-DH assignments were scrutinized – critical NAE billets, experience enhancing joint billets, and graduate education were viewed positively.</a:t>
            </a: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111459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7224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err="1" smtClean="0">
                <a:solidFill>
                  <a:schemeClr val="tx2"/>
                </a:solidFill>
                <a:latin typeface="Arial" charset="0"/>
              </a:rPr>
              <a:t>Quals</a:t>
            </a:r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 and Experience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314448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Valued qualifications and experience: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WTI / Level V 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Tactical – ACTC/SFWT/Strike Leads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Aircraft – NATOPS Instructor / FCF early in career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Community specific – CVW / Force LSO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Combat Experience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FDNF / Overseas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Hostile IA / GSAs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CDO Underway / OOD</a:t>
            </a:r>
            <a:endParaRPr lang="en-US" sz="1800" i="0" dirty="0"/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JPME 1 completion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Diversity of assignment locations, scope and responsibility was viewed positively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4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900006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2936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FITREPs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214432"/>
            <a:ext cx="8515350" cy="5314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In general, a &gt; 5 month #1 as OPSO/MO was a minimum requirement for consideration (community variations).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A double-tap #1, especially from different reporting seniors, was viewed as a strong message to the board.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Credible, consistent and specific command recommendations.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Credible soft breakouts are important, particularly during ship’s </a:t>
            </a:r>
            <a:r>
              <a:rPr lang="en-US" sz="2000" i="0" dirty="0"/>
              <a:t>company </a:t>
            </a:r>
            <a:r>
              <a:rPr lang="en-US" sz="2000" i="0" dirty="0" smtClean="0"/>
              <a:t>tours and/or during the O3 to O4 transition. </a:t>
            </a:r>
          </a:p>
          <a:p>
            <a:pPr marL="342900" lvl="2" indent="-342900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Larger summary groups increase record strength.</a:t>
            </a:r>
          </a:p>
          <a:p>
            <a:pPr marL="342900" lvl="2" indent="-342900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Lack of a breakout (hard or soft), perceived downgrade in Block 40 recommendation and/or a relatively low trait average on a HW or “Kiss” FITREP can be viewed negatively.   </a:t>
            </a: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843965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2936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FITREPs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214432"/>
            <a:ext cx="8515350" cy="5314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Use the FITREP to document: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Community, peer and higher echelon awards and nominations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Valued qualifications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Education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Training and/or experience with emerging combat capabilities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IA/GSAs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Use the FITREP to explain unusual circumstances: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Perceived decliner due to promotion OR decrease in summary group size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Victim of a recent and unexpectedly large zone shift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Early roller for an Aide or hard fill job</a:t>
            </a: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568303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42936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FITREPs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214432"/>
            <a:ext cx="8515350" cy="5314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BLOCK 41 Specifics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Clearly and efficiently communicate to the board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White space is OK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Use the intro to specify hard and/or soft breakouts.  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Use the intro and closing to communicate recommendations for promotion and specific career milestones.  (OP CMD, OP DH, MAJ CMD, CAG/CVW CMD, CVN CMD)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/>
              <a:t>Individual trait average matters, especially on HW and “Kiss</a:t>
            </a:r>
            <a:r>
              <a:rPr lang="en-US" sz="2000" i="0" dirty="0" smtClean="0"/>
              <a:t>.”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Avoid “managing RSCA” on the HW or Kiss FITREP of an officer that deserves command.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Letters of Extension increased ticket length in the board.</a:t>
            </a: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582860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2920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Awards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214432"/>
            <a:ext cx="8515350" cy="5314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Wing, Community, NAE and Service level awards recipients were highly valued by the board.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Credible higher echelon endorsements / nominations for NAE and Service level awards should be noted in both Block 41 and on end of tour awards.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A credible soft break out from a CAG or CDRE in an award write up was valued by the board.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377894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9655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Letters to the Board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214432"/>
            <a:ext cx="8515350" cy="5314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Most effective LTBs explain a poorly written, incomplete, or future FITREP: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Explain extraordinary situations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Highlight undocumented achievements (awards, </a:t>
            </a:r>
            <a:r>
              <a:rPr lang="en-US" sz="1800" i="0" dirty="0" err="1" smtClean="0"/>
              <a:t>quals</a:t>
            </a:r>
            <a:r>
              <a:rPr lang="en-US" sz="1800" i="0" dirty="0" smtClean="0"/>
              <a:t>, education)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Note job selection/performance before first FITREP opportunity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Least effective LTBs were “Great officer . . . must pick” letters.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A well written FITREP will preclude the need for a LTB.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LTBs should be submitted if important factual and/or objective information is not captured in the officer’s record.   </a:t>
            </a:r>
            <a:endParaRPr lang="en-US" sz="2000" i="0" dirty="0"/>
          </a:p>
          <a:p>
            <a:pPr marL="0" indent="0" eaLnBrk="1" hangingPunct="1">
              <a:lnSpc>
                <a:spcPct val="130000"/>
              </a:lnSpc>
              <a:buClr>
                <a:schemeClr val="tx1"/>
              </a:buClr>
              <a:buNone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251792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Officer Records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214432"/>
            <a:ext cx="8515350" cy="5314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Record maintenance is an individual responsibility.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Community Detailer/Assistant Recorder reviews are a courtesy.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Over 450 pieces of FY20 ACSB correspondence were received.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The most common problems with records were: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Missing/gapped/rejected FITREPs.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800" i="0" dirty="0" smtClean="0"/>
              <a:t>Missing awards/citations, qualifications and advanced education.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An incomplete record can bring into question the officer’s attention to detail.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Board correspondence does not update or fix permanent record.</a:t>
            </a: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33189" y="5746725"/>
            <a:ext cx="7277622" cy="523220"/>
          </a:xfrm>
          <a:prstGeom prst="rect">
            <a:avLst/>
          </a:prstGeom>
          <a:solidFill>
            <a:srgbClr val="000066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pPr marL="171450" indent="-171450" algn="ctr" eaLnBrk="0" hangingPunct="0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It is your record.  Keep it up to date!</a:t>
            </a:r>
            <a:endParaRPr lang="en-US" sz="28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79169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11480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Exceptions to Policy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157280"/>
            <a:ext cx="8345055" cy="5314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Deferrals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Anticipate Deferrals, in some form, to again be advertised for the FY-21 ACSB.  The intent is to defer ACSB </a:t>
            </a:r>
            <a:r>
              <a:rPr lang="en-US" sz="1600" i="0" dirty="0" err="1" smtClean="0"/>
              <a:t>eligbility</a:t>
            </a:r>
            <a:r>
              <a:rPr lang="en-US" sz="1600" i="0" dirty="0" smtClean="0"/>
              <a:t> for officers who, through no fault of their own, are pulled IZ for O-5 prior to having sufficient time to compete for a HW DH FITREP.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PERS recommends the “Qualified for Command (2D1 AQD)” designation be withheld for officers meeting deferral intent until the FY-21 ACSB Deferral / Eligibility Criteria is endorsed by NAE leadership and published. 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OP Only Looks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OP Only exceptions to policy will not be advertised for the FY-21 ACSB.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Additional Look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Officers with approved FY-20 ACSB OP Only requests, that were not selected for OP Command, </a:t>
            </a:r>
            <a:r>
              <a:rPr lang="en-US" sz="1600" i="0" u="sng" dirty="0" smtClean="0"/>
              <a:t>MUST REQUEST </a:t>
            </a:r>
            <a:r>
              <a:rPr lang="en-US" sz="1600" i="0" dirty="0" smtClean="0"/>
              <a:t>an additional look for the FY-21 ACSB.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322076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21673" y="1778913"/>
            <a:ext cx="8627389" cy="36009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b="1" i="1" dirty="0" smtClean="0">
                <a:solidFill>
                  <a:schemeClr val="tx1"/>
                </a:solidFill>
                <a:latin typeface="Arial" pitchFamily="34" charset="0"/>
              </a:rPr>
              <a:t>FY-20 Active Aviation Commander</a:t>
            </a:r>
          </a:p>
          <a:p>
            <a:pPr algn="ctr" eaLnBrk="0" hangingPunct="0"/>
            <a:r>
              <a:rPr lang="en-US" b="1" i="1" dirty="0" smtClean="0">
                <a:solidFill>
                  <a:schemeClr val="tx1"/>
                </a:solidFill>
                <a:latin typeface="Arial" pitchFamily="34" charset="0"/>
              </a:rPr>
              <a:t>Command Screen Board</a:t>
            </a:r>
          </a:p>
          <a:p>
            <a:pPr algn="ctr" eaLnBrk="0" hangingPunct="0"/>
            <a:r>
              <a:rPr lang="en-US" b="1" i="1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endParaRPr lang="en-US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0" hangingPunct="0"/>
            <a:r>
              <a:rPr lang="en-US" b="1" i="1" dirty="0" smtClean="0">
                <a:solidFill>
                  <a:schemeClr val="tx1"/>
                </a:solidFill>
                <a:latin typeface="Arial" pitchFamily="34" charset="0"/>
              </a:rPr>
              <a:t>Statistics and Takeaways</a:t>
            </a:r>
          </a:p>
          <a:p>
            <a:pPr algn="ctr" eaLnBrk="0" hangingPunct="0"/>
            <a:endParaRPr lang="en-US" dirty="0">
              <a:solidFill>
                <a:schemeClr val="tx1"/>
              </a:solidFill>
              <a:latin typeface="Arial" pitchFamily="34" charset="0"/>
            </a:endParaRPr>
          </a:p>
          <a:p>
            <a:pPr algn="ctr" eaLnBrk="0" hangingPunct="0"/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</a:rPr>
              <a:t>PERS-43   10 April 2019</a:t>
            </a:r>
            <a:endParaRPr lang="en-US" sz="2800" b="1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2145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77472"/>
            <a:ext cx="8339138" cy="2980203"/>
          </a:xfrm>
        </p:spPr>
        <p:txBody>
          <a:bodyPr/>
          <a:lstStyle/>
          <a:p>
            <a:pPr>
              <a:lnSpc>
                <a:spcPct val="95000"/>
              </a:lnSpc>
              <a:defRPr/>
            </a:pPr>
            <a:r>
              <a:rPr lang="en-US" sz="2800" b="1" dirty="0" smtClean="0"/>
              <a:t>Naval Aviation is first and foremost an aerial combat force</a:t>
            </a:r>
            <a:r>
              <a:rPr lang="en-US" sz="2800" b="1" dirty="0"/>
              <a:t> </a:t>
            </a:r>
            <a:r>
              <a:rPr lang="en-US" sz="2800" b="1" dirty="0" smtClean="0"/>
              <a:t>that:</a:t>
            </a:r>
          </a:p>
          <a:p>
            <a:pPr lvl="1">
              <a:lnSpc>
                <a:spcPct val="95000"/>
              </a:lnSpc>
              <a:defRPr/>
            </a:pPr>
            <a:r>
              <a:rPr lang="en-US" sz="2400" b="1" dirty="0" smtClean="0"/>
              <a:t>Values the attainment of warfare qualifications and leadership both in the air and on the ground.</a:t>
            </a:r>
          </a:p>
          <a:p>
            <a:pPr lvl="1">
              <a:lnSpc>
                <a:spcPct val="95000"/>
              </a:lnSpc>
              <a:defRPr/>
            </a:pPr>
            <a:r>
              <a:rPr lang="en-US" sz="2400" b="1" dirty="0" smtClean="0"/>
              <a:t>Values the war fighting ability and tactical excellence required for combat now and in the future.</a:t>
            </a:r>
          </a:p>
          <a:p>
            <a:pPr lvl="1">
              <a:lnSpc>
                <a:spcPct val="95000"/>
              </a:lnSpc>
              <a:defRPr/>
            </a:pPr>
            <a:r>
              <a:rPr lang="en-US" sz="2400" b="1" dirty="0" smtClean="0"/>
              <a:t>The ultimate measure of success is:</a:t>
            </a:r>
          </a:p>
          <a:p>
            <a:pPr lvl="1">
              <a:lnSpc>
                <a:spcPct val="95000"/>
              </a:lnSpc>
              <a:defRPr/>
            </a:pPr>
            <a:endParaRPr lang="en-US" sz="2400" b="1" dirty="0"/>
          </a:p>
          <a:p>
            <a:pPr lvl="1">
              <a:lnSpc>
                <a:spcPct val="95000"/>
              </a:lnSpc>
              <a:defRPr/>
            </a:pPr>
            <a:endParaRPr lang="en-US" sz="2400" b="1" dirty="0" smtClean="0"/>
          </a:p>
          <a:p>
            <a:pPr marL="0" indent="0">
              <a:lnSpc>
                <a:spcPct val="95000"/>
              </a:lnSpc>
              <a:buNone/>
              <a:defRPr/>
            </a:pPr>
            <a:r>
              <a:rPr lang="en-US" sz="2200" b="1" dirty="0" smtClean="0"/>
              <a:t>	</a:t>
            </a:r>
            <a:r>
              <a:rPr lang="en-US" sz="2200" b="1" u="sng" dirty="0" smtClean="0"/>
              <a:t> </a:t>
            </a:r>
            <a:endParaRPr lang="en-US" sz="2000" b="1" dirty="0" smtClean="0"/>
          </a:p>
          <a:p>
            <a:pPr marL="0" indent="0">
              <a:lnSpc>
                <a:spcPct val="95000"/>
              </a:lnSpc>
              <a:buFontTx/>
              <a:buNone/>
              <a:defRPr/>
            </a:pPr>
            <a:r>
              <a:rPr lang="en-US" sz="2000" b="1" dirty="0" smtClean="0"/>
              <a:t>					</a:t>
            </a:r>
            <a:r>
              <a:rPr lang="en-US" sz="2200" dirty="0" smtClean="0"/>
              <a:t>	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4000" b="1" dirty="0" smtClean="0"/>
              <a:t>Convening Order</a:t>
            </a:r>
            <a:endParaRPr lang="en-US" sz="4000" dirty="0" smtClean="0"/>
          </a:p>
        </p:txBody>
      </p:sp>
      <p:sp>
        <p:nvSpPr>
          <p:cNvPr id="5" name="Line 28"/>
          <p:cNvSpPr>
            <a:spLocks noChangeShapeType="1"/>
          </p:cNvSpPr>
          <p:nvPr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12600" y="4557021"/>
            <a:ext cx="8286758" cy="1950142"/>
          </a:xfrm>
          <a:prstGeom prst="rect">
            <a:avLst/>
          </a:prstGeom>
          <a:solidFill>
            <a:srgbClr val="000099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57200" lvl="1" indent="0">
              <a:lnSpc>
                <a:spcPct val="95000"/>
              </a:lnSpc>
              <a:buNone/>
              <a:defRPr/>
            </a:pPr>
            <a:r>
              <a:rPr lang="en-US" sz="3600" kern="0" dirty="0" smtClean="0">
                <a:solidFill>
                  <a:srgbClr val="FFFF00"/>
                </a:solidFill>
              </a:rPr>
              <a:t>Sustained superior </a:t>
            </a:r>
            <a:r>
              <a:rPr lang="en-US" sz="3600" kern="0" dirty="0">
                <a:solidFill>
                  <a:srgbClr val="FFFF00"/>
                </a:solidFill>
              </a:rPr>
              <a:t>p</a:t>
            </a:r>
            <a:r>
              <a:rPr lang="en-US" sz="3600" kern="0" dirty="0" smtClean="0">
                <a:solidFill>
                  <a:srgbClr val="FFFF00"/>
                </a:solidFill>
              </a:rPr>
              <a:t>erformance     </a:t>
            </a:r>
          </a:p>
          <a:p>
            <a:pPr marL="457200" lvl="1" indent="0">
              <a:lnSpc>
                <a:spcPct val="95000"/>
              </a:lnSpc>
              <a:buNone/>
              <a:defRPr/>
            </a:pPr>
            <a:r>
              <a:rPr lang="en-US" sz="3600" kern="0" dirty="0">
                <a:solidFill>
                  <a:srgbClr val="FFFF00"/>
                </a:solidFill>
              </a:rPr>
              <a:t> </a:t>
            </a:r>
            <a:r>
              <a:rPr lang="en-US" sz="3600" kern="0" dirty="0" smtClean="0">
                <a:solidFill>
                  <a:srgbClr val="FFFF00"/>
                </a:solidFill>
              </a:rPr>
              <a:t>    and proven excellence in </a:t>
            </a:r>
          </a:p>
          <a:p>
            <a:pPr marL="457200" lvl="1" indent="0">
              <a:lnSpc>
                <a:spcPct val="95000"/>
              </a:lnSpc>
              <a:buNone/>
              <a:defRPr/>
            </a:pPr>
            <a:r>
              <a:rPr lang="en-US" sz="3600" kern="0" dirty="0">
                <a:solidFill>
                  <a:srgbClr val="FFFF00"/>
                </a:solidFill>
              </a:rPr>
              <a:t> </a:t>
            </a:r>
            <a:r>
              <a:rPr lang="en-US" sz="3600" kern="0" dirty="0" smtClean="0">
                <a:solidFill>
                  <a:srgbClr val="FFFF00"/>
                </a:solidFill>
              </a:rPr>
              <a:t>        leadership positions.</a:t>
            </a:r>
          </a:p>
          <a:p>
            <a:pPr marL="0" indent="0" algn="ctr">
              <a:lnSpc>
                <a:spcPct val="95000"/>
              </a:lnSpc>
              <a:buFontTx/>
              <a:buNone/>
              <a:defRPr/>
            </a:pPr>
            <a:r>
              <a:rPr lang="en-US" sz="3600" kern="0" dirty="0" smtClean="0">
                <a:solidFill>
                  <a:srgbClr val="FFFF00"/>
                </a:solidFill>
              </a:rPr>
              <a:t>	</a:t>
            </a:r>
            <a:r>
              <a:rPr lang="en-US" sz="3600" u="sng" kern="0" dirty="0" smtClean="0">
                <a:solidFill>
                  <a:srgbClr val="FFFF00"/>
                </a:solidFill>
              </a:rPr>
              <a:t> </a:t>
            </a:r>
            <a:endParaRPr lang="en-US" sz="3600" kern="0" dirty="0" smtClean="0">
              <a:solidFill>
                <a:srgbClr val="FFFF00"/>
              </a:solidFill>
            </a:endParaRPr>
          </a:p>
          <a:p>
            <a:pPr marL="0" indent="0" algn="ctr">
              <a:lnSpc>
                <a:spcPct val="95000"/>
              </a:lnSpc>
              <a:buFontTx/>
              <a:buNone/>
              <a:defRPr/>
            </a:pPr>
            <a:r>
              <a:rPr lang="en-US" sz="3600" kern="0" dirty="0" smtClean="0">
                <a:solidFill>
                  <a:srgbClr val="FFFF00"/>
                </a:solidFill>
              </a:rPr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10043852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4000" b="1" dirty="0" smtClean="0"/>
              <a:t>Aviation Career Path</a:t>
            </a:r>
            <a:endParaRPr lang="en-US" sz="4000" dirty="0" smtClean="0"/>
          </a:p>
        </p:txBody>
      </p:sp>
      <p:sp>
        <p:nvSpPr>
          <p:cNvPr id="5" name="Line 28"/>
          <p:cNvSpPr>
            <a:spLocks noChangeShapeType="1"/>
          </p:cNvSpPr>
          <p:nvPr/>
        </p:nvSpPr>
        <p:spPr bwMode="auto">
          <a:xfrm>
            <a:off x="2133600" y="6629400"/>
            <a:ext cx="31527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04800" y="6477000"/>
            <a:ext cx="1905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marL="225425" indent="-2254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defRPr/>
            </a:pPr>
            <a:r>
              <a:rPr lang="en-US" sz="1200" b="1" i="1" dirty="0" smtClean="0">
                <a:solidFill>
                  <a:srgbClr val="000099"/>
                </a:solidFill>
              </a:rPr>
              <a:t>Firm-Fair-Consistent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12712" y="3944656"/>
            <a:ext cx="8991600" cy="620713"/>
            <a:chOff x="96" y="2736"/>
            <a:chExt cx="5664" cy="391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6" y="2915"/>
              <a:ext cx="56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1600" b="0">
                  <a:solidFill>
                    <a:srgbClr val="000000"/>
                  </a:solidFill>
                  <a:latin typeface="Times New Roman" pitchFamily="18" charset="0"/>
                  <a:cs typeface="+mn-cs"/>
                </a:rPr>
                <a:t> </a:t>
              </a:r>
              <a:r>
                <a:rPr lang="en-US" sz="1400">
                  <a:solidFill>
                    <a:srgbClr val="000000"/>
                  </a:solidFill>
                  <a:latin typeface="Arial"/>
                  <a:cs typeface="+mn-cs"/>
                </a:rPr>
                <a:t>0          2          4           6          8         10        12         14        16         18        20         22        24        26        28</a:t>
              </a: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199" y="2832"/>
              <a:ext cx="54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200" y="2745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2880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1152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1728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2304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4608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4032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3264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576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3072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3456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4224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3840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3648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4992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4800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4416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5568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5376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2112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2496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2688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>
              <a:off x="1344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1536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1920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>
              <a:off x="960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768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384" y="2737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5184" y="2736"/>
              <a:ext cx="0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76224" y="2192056"/>
            <a:ext cx="8477250" cy="3505200"/>
            <a:chOff x="304800" y="1814125"/>
            <a:chExt cx="8477250" cy="4585267"/>
          </a:xfrm>
        </p:grpSpPr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304800" y="2444750"/>
              <a:ext cx="596900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136525" rIns="0" bIns="136525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cs typeface="+mn-cs"/>
                </a:rPr>
                <a:t>FLT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cs typeface="+mn-cs"/>
                </a:rPr>
                <a:t>TRNG</a:t>
              </a:r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2790825" y="2444750"/>
              <a:ext cx="714375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136525" rIns="0" bIns="136525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cs typeface="+mn-cs"/>
                </a:rPr>
                <a:t>2</a:t>
              </a:r>
              <a:r>
                <a:rPr lang="en-US" sz="1000" baseline="30000" dirty="0">
                  <a:solidFill>
                    <a:srgbClr val="000000"/>
                  </a:solidFill>
                  <a:latin typeface="Arial"/>
                  <a:cs typeface="+mn-cs"/>
                </a:rPr>
                <a:t>nd</a:t>
              </a:r>
              <a:r>
                <a:rPr lang="en-US" sz="1000" dirty="0">
                  <a:solidFill>
                    <a:srgbClr val="000000"/>
                  </a:solidFill>
                  <a:latin typeface="Arial"/>
                  <a:cs typeface="+mn-cs"/>
                </a:rPr>
                <a:t> SEA</a:t>
              </a:r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1076325" y="2444750"/>
              <a:ext cx="838200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136525" rIns="0" bIns="136525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>
                  <a:solidFill>
                    <a:srgbClr val="000000"/>
                  </a:solidFill>
                  <a:latin typeface="Arial"/>
                  <a:cs typeface="+mn-cs"/>
                </a:rPr>
                <a:t>1</a:t>
              </a:r>
              <a:r>
                <a:rPr lang="en-US" sz="1000" baseline="30000">
                  <a:solidFill>
                    <a:srgbClr val="000000"/>
                  </a:solidFill>
                  <a:latin typeface="Arial"/>
                  <a:cs typeface="+mn-cs"/>
                </a:rPr>
                <a:t>st</a:t>
              </a:r>
              <a:r>
                <a:rPr lang="en-US" sz="1000">
                  <a:solidFill>
                    <a:srgbClr val="000000"/>
                  </a:solidFill>
                  <a:latin typeface="Arial"/>
                  <a:cs typeface="+mn-cs"/>
                </a:rPr>
                <a:t> SEA</a:t>
              </a:r>
            </a:p>
          </p:txBody>
        </p:sp>
        <p:sp>
          <p:nvSpPr>
            <p:cNvPr id="44" name="Rectangle 42"/>
            <p:cNvSpPr>
              <a:spLocks noChangeArrowheads="1"/>
            </p:cNvSpPr>
            <p:nvPr/>
          </p:nvSpPr>
          <p:spPr bwMode="auto">
            <a:xfrm>
              <a:off x="6670675" y="1993548"/>
              <a:ext cx="1230313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136525" rIns="0" bIns="136525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>
                  <a:solidFill>
                    <a:srgbClr val="000000"/>
                  </a:solidFill>
                  <a:latin typeface="Arial"/>
                  <a:cs typeface="+mn-cs"/>
                </a:rPr>
                <a:t>MAJ CMD</a:t>
              </a:r>
            </a:p>
          </p:txBody>
        </p:sp>
        <p:sp>
          <p:nvSpPr>
            <p:cNvPr id="45" name="Rectangle 43"/>
            <p:cNvSpPr>
              <a:spLocks noChangeArrowheads="1"/>
            </p:cNvSpPr>
            <p:nvPr/>
          </p:nvSpPr>
          <p:spPr bwMode="auto">
            <a:xfrm>
              <a:off x="5283200" y="1993548"/>
              <a:ext cx="790575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136525" rIns="0" bIns="136525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>
                  <a:solidFill>
                    <a:srgbClr val="000000"/>
                  </a:solidFill>
                  <a:latin typeface="Arial"/>
                  <a:cs typeface="+mn-cs"/>
                </a:rPr>
                <a:t>XO/CO</a:t>
              </a:r>
            </a:p>
          </p:txBody>
        </p:sp>
        <p:sp>
          <p:nvSpPr>
            <p:cNvPr id="46" name="Rectangle 44"/>
            <p:cNvSpPr>
              <a:spLocks noChangeArrowheads="1"/>
            </p:cNvSpPr>
            <p:nvPr/>
          </p:nvSpPr>
          <p:spPr bwMode="auto">
            <a:xfrm>
              <a:off x="1905000" y="2444750"/>
              <a:ext cx="885825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136525" rIns="0" bIns="136525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>
                  <a:solidFill>
                    <a:srgbClr val="000000"/>
                  </a:solidFill>
                  <a:latin typeface="Arial"/>
                  <a:cs typeface="+mn-cs"/>
                </a:rPr>
                <a:t>1</a:t>
              </a:r>
              <a:r>
                <a:rPr lang="en-US" sz="1000" baseline="30000">
                  <a:solidFill>
                    <a:srgbClr val="000000"/>
                  </a:solidFill>
                  <a:latin typeface="Arial"/>
                  <a:cs typeface="+mn-cs"/>
                </a:rPr>
                <a:t>st</a:t>
              </a:r>
              <a:r>
                <a:rPr lang="en-US" sz="1000">
                  <a:solidFill>
                    <a:srgbClr val="000000"/>
                  </a:solidFill>
                  <a:latin typeface="Arial"/>
                  <a:cs typeface="+mn-cs"/>
                </a:rPr>
                <a:t> SHORE</a:t>
              </a:r>
            </a:p>
          </p:txBody>
        </p:sp>
        <p:sp>
          <p:nvSpPr>
            <p:cNvPr id="47" name="Rectangle 45"/>
            <p:cNvSpPr>
              <a:spLocks noChangeArrowheads="1"/>
            </p:cNvSpPr>
            <p:nvPr/>
          </p:nvSpPr>
          <p:spPr bwMode="auto">
            <a:xfrm>
              <a:off x="3508375" y="2511883"/>
              <a:ext cx="796925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136525" rIns="0" bIns="136525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cs typeface="+mn-cs"/>
                </a:rPr>
                <a:t>SHORE/ SEA</a:t>
              </a:r>
            </a:p>
          </p:txBody>
        </p: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4292600" y="2511883"/>
              <a:ext cx="841375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136525" rIns="0" bIns="136525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>
                  <a:solidFill>
                    <a:srgbClr val="000000"/>
                  </a:solidFill>
                  <a:latin typeface="Arial"/>
                  <a:cs typeface="+mn-cs"/>
                </a:rPr>
                <a:t>SHORE</a:t>
              </a:r>
            </a:p>
          </p:txBody>
        </p:sp>
        <p:sp>
          <p:nvSpPr>
            <p:cNvPr id="49" name="Rectangle 47"/>
            <p:cNvSpPr>
              <a:spLocks noChangeArrowheads="1"/>
            </p:cNvSpPr>
            <p:nvPr/>
          </p:nvSpPr>
          <p:spPr bwMode="auto">
            <a:xfrm>
              <a:off x="5143500" y="2511883"/>
              <a:ext cx="790575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136525" rIns="0" bIns="136525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>
                  <a:solidFill>
                    <a:srgbClr val="000000"/>
                  </a:solidFill>
                  <a:latin typeface="Arial"/>
                  <a:cs typeface="+mn-cs"/>
                </a:rPr>
                <a:t>SEA/ OVER-SEAS</a:t>
              </a:r>
            </a:p>
          </p:txBody>
        </p:sp>
        <p:sp>
          <p:nvSpPr>
            <p:cNvPr id="50" name="Rectangle 48"/>
            <p:cNvSpPr>
              <a:spLocks noChangeArrowheads="1"/>
            </p:cNvSpPr>
            <p:nvPr/>
          </p:nvSpPr>
          <p:spPr bwMode="auto">
            <a:xfrm>
              <a:off x="889000" y="2444750"/>
              <a:ext cx="177800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46038" rIns="0" bIns="46038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800">
                  <a:solidFill>
                    <a:srgbClr val="000000"/>
                  </a:solidFill>
                  <a:latin typeface="Arial"/>
                  <a:cs typeface="+mn-cs"/>
                </a:rPr>
                <a:t>FRS</a:t>
              </a: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3686175" y="1993548"/>
              <a:ext cx="723900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6038" rIns="0" bIns="46038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cs typeface="+mn-cs"/>
                </a:rPr>
                <a:t>DH</a:t>
              </a: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410075" y="1993548"/>
              <a:ext cx="723900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136525" rIns="0" bIns="136525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cs typeface="+mn-cs"/>
                </a:rPr>
                <a:t>2</a:t>
              </a:r>
              <a:r>
                <a:rPr lang="en-US" sz="1000" baseline="30000" dirty="0">
                  <a:solidFill>
                    <a:srgbClr val="000000"/>
                  </a:solidFill>
                  <a:latin typeface="Arial"/>
                  <a:cs typeface="+mn-cs"/>
                </a:rPr>
                <a:t>nd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cs typeface="+mn-cs"/>
                </a:rPr>
                <a:t>SHORE</a:t>
              </a: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5137150" y="1993548"/>
              <a:ext cx="142875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46038" rIns="0" bIns="46038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FRS</a:t>
              </a: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6073775" y="1993548"/>
              <a:ext cx="600075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136525" rIns="0" bIns="136525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 dirty="0">
                  <a:solidFill>
                    <a:srgbClr val="000000"/>
                  </a:solidFill>
                  <a:latin typeface="Arial"/>
                  <a:cs typeface="+mn-cs"/>
                </a:rPr>
                <a:t>SHORE/SEA</a:t>
              </a:r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6648450" y="2511883"/>
              <a:ext cx="1238250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136525" rIns="0" bIns="136525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>
                  <a:solidFill>
                    <a:srgbClr val="000000"/>
                  </a:solidFill>
                  <a:latin typeface="Arial"/>
                  <a:cs typeface="+mn-cs"/>
                </a:rPr>
                <a:t>SHORE/SEA</a:t>
              </a:r>
            </a:p>
          </p:txBody>
        </p:sp>
        <p:sp>
          <p:nvSpPr>
            <p:cNvPr id="56" name="AutoShape 55"/>
            <p:cNvSpPr>
              <a:spLocks noChangeArrowheads="1"/>
            </p:cNvSpPr>
            <p:nvPr/>
          </p:nvSpPr>
          <p:spPr bwMode="auto">
            <a:xfrm>
              <a:off x="1117600" y="5085606"/>
              <a:ext cx="825500" cy="131378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/>
            <a:p>
              <a:pPr algn="ctr" eaLnBrk="0" hangingPunct="0"/>
              <a:r>
                <a:rPr lang="en-US" sz="1000" b="0">
                  <a:solidFill>
                    <a:srgbClr val="000000"/>
                  </a:solidFill>
                  <a:latin typeface="Arial"/>
                  <a:cs typeface="+mn-cs"/>
                </a:rPr>
                <a:t>Acft/Tactical</a:t>
              </a:r>
            </a:p>
            <a:p>
              <a:pPr algn="ctr" eaLnBrk="0" hangingPunct="0"/>
              <a:r>
                <a:rPr lang="en-US" sz="1000" b="0">
                  <a:solidFill>
                    <a:srgbClr val="000000"/>
                  </a:solidFill>
                  <a:latin typeface="Arial"/>
                  <a:cs typeface="+mn-cs"/>
                </a:rPr>
                <a:t>Quals</a:t>
              </a:r>
            </a:p>
          </p:txBody>
        </p:sp>
        <p:sp>
          <p:nvSpPr>
            <p:cNvPr id="57" name="AutoShape 56"/>
            <p:cNvSpPr>
              <a:spLocks noChangeArrowheads="1"/>
            </p:cNvSpPr>
            <p:nvPr/>
          </p:nvSpPr>
          <p:spPr bwMode="auto">
            <a:xfrm>
              <a:off x="1949450" y="5085607"/>
              <a:ext cx="844550" cy="131378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/>
            <a:p>
              <a:pPr algn="ctr" eaLnBrk="0" hangingPunct="0"/>
              <a:r>
                <a:rPr lang="en-US" sz="1000" b="0" dirty="0">
                  <a:solidFill>
                    <a:schemeClr val="tx1"/>
                  </a:solidFill>
                  <a:latin typeface="Arial"/>
                  <a:cs typeface="+mn-cs"/>
                </a:rPr>
                <a:t>Production</a:t>
              </a:r>
            </a:p>
            <a:p>
              <a:pPr algn="ctr" eaLnBrk="0" hangingPunct="0"/>
              <a:r>
                <a:rPr lang="en-US" sz="1000" b="0" dirty="0" smtClean="0">
                  <a:solidFill>
                    <a:schemeClr val="tx1"/>
                  </a:solidFill>
                  <a:latin typeface="Arial"/>
                  <a:cs typeface="+mn-cs"/>
                </a:rPr>
                <a:t>Grad ED/JPME</a:t>
              </a:r>
              <a:endParaRPr lang="en-US" sz="1000" b="0" dirty="0">
                <a:solidFill>
                  <a:schemeClr val="tx1"/>
                </a:solidFill>
                <a:latin typeface="Arial"/>
                <a:cs typeface="+mn-cs"/>
              </a:endParaRPr>
            </a:p>
            <a:p>
              <a:pPr algn="ctr" eaLnBrk="0" hangingPunct="0"/>
              <a:r>
                <a:rPr lang="en-US" sz="1000" b="0" dirty="0" smtClean="0">
                  <a:solidFill>
                    <a:schemeClr val="tx1"/>
                  </a:solidFill>
                  <a:latin typeface="Arial"/>
                  <a:cs typeface="+mn-cs"/>
                </a:rPr>
                <a:t>USNA/ROTC</a:t>
              </a:r>
              <a:endParaRPr lang="en-US" sz="1000" b="0" dirty="0">
                <a:solidFill>
                  <a:schemeClr val="tx1"/>
                </a:solidFill>
                <a:latin typeface="Arial"/>
                <a:cs typeface="+mn-cs"/>
              </a:endParaRPr>
            </a:p>
            <a:p>
              <a:pPr algn="ctr" eaLnBrk="0" hangingPunct="0"/>
              <a:r>
                <a:rPr lang="en-US" sz="1000" b="0" dirty="0">
                  <a:solidFill>
                    <a:schemeClr val="tx1"/>
                  </a:solidFill>
                  <a:latin typeface="Arial"/>
                  <a:cs typeface="+mn-cs"/>
                </a:rPr>
                <a:t>Staff</a:t>
              </a:r>
            </a:p>
            <a:p>
              <a:pPr algn="ctr" eaLnBrk="0" hangingPunct="0"/>
              <a:r>
                <a:rPr lang="en-US" sz="1000" b="0" dirty="0">
                  <a:solidFill>
                    <a:schemeClr val="tx1"/>
                  </a:solidFill>
                  <a:latin typeface="Arial"/>
                  <a:cs typeface="+mn-cs"/>
                </a:rPr>
                <a:t>PEP </a:t>
              </a:r>
              <a:endParaRPr lang="en-US" sz="1000" b="0" dirty="0" smtClean="0">
                <a:solidFill>
                  <a:schemeClr val="tx1"/>
                </a:solidFill>
                <a:latin typeface="Arial"/>
                <a:cs typeface="+mn-cs"/>
              </a:endParaRPr>
            </a:p>
            <a:p>
              <a:pPr algn="ctr" eaLnBrk="0" hangingPunct="0"/>
              <a:r>
                <a:rPr lang="en-US" sz="1000" b="0" dirty="0" smtClean="0">
                  <a:solidFill>
                    <a:schemeClr val="tx1"/>
                  </a:solidFill>
                  <a:latin typeface="Arial"/>
                  <a:cs typeface="+mn-cs"/>
                </a:rPr>
                <a:t>Test</a:t>
              </a:r>
              <a:endParaRPr lang="en-US" sz="1000" b="0" dirty="0">
                <a:solidFill>
                  <a:schemeClr val="tx1"/>
                </a:solidFill>
                <a:latin typeface="Arial"/>
                <a:cs typeface="+mn-cs"/>
              </a:endParaRPr>
            </a:p>
          </p:txBody>
        </p:sp>
        <p:sp>
          <p:nvSpPr>
            <p:cNvPr id="58" name="AutoShape 57"/>
            <p:cNvSpPr>
              <a:spLocks noChangeArrowheads="1"/>
            </p:cNvSpPr>
            <p:nvPr/>
          </p:nvSpPr>
          <p:spPr bwMode="auto">
            <a:xfrm>
              <a:off x="3505200" y="5085608"/>
              <a:ext cx="804862" cy="131378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/>
            <a:p>
              <a:pPr algn="ctr" eaLnBrk="0" hangingPunct="0"/>
              <a:r>
                <a:rPr lang="en-US" sz="1000" b="0" dirty="0">
                  <a:solidFill>
                    <a:schemeClr val="tx1"/>
                  </a:solidFill>
                  <a:latin typeface="Arial"/>
                  <a:cs typeface="+mn-cs"/>
                </a:rPr>
                <a:t>Staff</a:t>
              </a:r>
            </a:p>
            <a:p>
              <a:pPr algn="ctr" eaLnBrk="0" hangingPunct="0"/>
              <a:r>
                <a:rPr lang="en-US" sz="1000" b="0" dirty="0">
                  <a:solidFill>
                    <a:schemeClr val="tx1"/>
                  </a:solidFill>
                  <a:latin typeface="Arial"/>
                  <a:cs typeface="+mn-cs"/>
                </a:rPr>
                <a:t>Grad ED/JPME</a:t>
              </a:r>
            </a:p>
            <a:p>
              <a:pPr algn="ctr" eaLnBrk="0" hangingPunct="0"/>
              <a:r>
                <a:rPr lang="en-US" sz="1000" b="0" dirty="0" smtClean="0">
                  <a:solidFill>
                    <a:schemeClr val="tx1"/>
                  </a:solidFill>
                  <a:latin typeface="Arial"/>
                  <a:cs typeface="+mn-cs"/>
                </a:rPr>
                <a:t>Afloat </a:t>
              </a:r>
              <a:r>
                <a:rPr lang="en-US" sz="1000" b="0" dirty="0">
                  <a:solidFill>
                    <a:schemeClr val="tx1"/>
                  </a:solidFill>
                  <a:latin typeface="Arial"/>
                  <a:cs typeface="+mn-cs"/>
                </a:rPr>
                <a:t>Staff</a:t>
              </a:r>
            </a:p>
            <a:p>
              <a:pPr algn="ctr" eaLnBrk="0" hangingPunct="0"/>
              <a:r>
                <a:rPr lang="en-US" sz="1000" b="0" dirty="0" smtClean="0">
                  <a:solidFill>
                    <a:schemeClr val="tx1"/>
                  </a:solidFill>
                  <a:latin typeface="Arial"/>
                  <a:cs typeface="+mn-cs"/>
                </a:rPr>
                <a:t>Ship</a:t>
              </a:r>
            </a:p>
            <a:p>
              <a:pPr algn="ctr" eaLnBrk="0" hangingPunct="0"/>
              <a:r>
                <a:rPr lang="en-US" sz="1000" b="0" dirty="0" smtClean="0">
                  <a:solidFill>
                    <a:schemeClr val="tx1"/>
                  </a:solidFill>
                  <a:latin typeface="Arial"/>
                  <a:cs typeface="+mn-cs"/>
                </a:rPr>
                <a:t>Test</a:t>
              </a:r>
              <a:endParaRPr lang="en-US" sz="1000" b="0" dirty="0">
                <a:solidFill>
                  <a:schemeClr val="tx1"/>
                </a:solidFill>
                <a:latin typeface="Arial"/>
                <a:cs typeface="+mn-cs"/>
              </a:endParaRPr>
            </a:p>
          </p:txBody>
        </p:sp>
        <p:sp>
          <p:nvSpPr>
            <p:cNvPr id="59" name="AutoShape 58"/>
            <p:cNvSpPr>
              <a:spLocks noChangeArrowheads="1"/>
            </p:cNvSpPr>
            <p:nvPr/>
          </p:nvSpPr>
          <p:spPr bwMode="auto">
            <a:xfrm>
              <a:off x="4311650" y="5085608"/>
              <a:ext cx="769937" cy="131378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/>
            <a:p>
              <a:pPr algn="ctr" eaLnBrk="0" hangingPunct="0"/>
              <a:r>
                <a:rPr lang="en-US" sz="1000" b="0" dirty="0">
                  <a:solidFill>
                    <a:srgbClr val="000000"/>
                  </a:solidFill>
                  <a:latin typeface="Arial"/>
                  <a:cs typeface="+mn-cs"/>
                </a:rPr>
                <a:t>DC</a:t>
              </a:r>
            </a:p>
            <a:p>
              <a:pPr algn="ctr" eaLnBrk="0" hangingPunct="0"/>
              <a:r>
                <a:rPr lang="en-US" sz="1000" b="0" dirty="0">
                  <a:solidFill>
                    <a:srgbClr val="000000"/>
                  </a:solidFill>
                  <a:latin typeface="Arial"/>
                  <a:cs typeface="+mn-cs"/>
                </a:rPr>
                <a:t>JOINT</a:t>
              </a:r>
            </a:p>
            <a:p>
              <a:pPr algn="ctr" eaLnBrk="0" hangingPunct="0"/>
              <a:r>
                <a:rPr lang="en-US" sz="1000" b="0" dirty="0">
                  <a:solidFill>
                    <a:srgbClr val="000000"/>
                  </a:solidFill>
                  <a:latin typeface="Arial"/>
                  <a:cs typeface="+mn-cs"/>
                </a:rPr>
                <a:t>Staff</a:t>
              </a:r>
            </a:p>
            <a:p>
              <a:pPr algn="ctr" eaLnBrk="0" hangingPunct="0"/>
              <a:r>
                <a:rPr lang="en-US" sz="1000" b="0" dirty="0">
                  <a:solidFill>
                    <a:srgbClr val="000000"/>
                  </a:solidFill>
                  <a:latin typeface="Arial"/>
                  <a:cs typeface="+mn-cs"/>
                </a:rPr>
                <a:t>JPME</a:t>
              </a:r>
            </a:p>
          </p:txBody>
        </p:sp>
        <p:sp>
          <p:nvSpPr>
            <p:cNvPr id="60" name="AutoShape 59"/>
            <p:cNvSpPr>
              <a:spLocks noChangeArrowheads="1"/>
            </p:cNvSpPr>
            <p:nvPr/>
          </p:nvSpPr>
          <p:spPr bwMode="auto">
            <a:xfrm>
              <a:off x="5765800" y="5085608"/>
              <a:ext cx="823912" cy="131378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/>
            <a:p>
              <a:pPr algn="ctr" eaLnBrk="0" hangingPunct="0"/>
              <a:r>
                <a:rPr lang="en-US" sz="1000" b="0" dirty="0">
                  <a:solidFill>
                    <a:srgbClr val="000000"/>
                  </a:solidFill>
                  <a:latin typeface="Arial"/>
                  <a:cs typeface="+mn-cs"/>
                </a:rPr>
                <a:t>DC</a:t>
              </a:r>
            </a:p>
            <a:p>
              <a:pPr algn="ctr" eaLnBrk="0" hangingPunct="0"/>
              <a:r>
                <a:rPr lang="en-US" sz="1000" b="0" dirty="0">
                  <a:solidFill>
                    <a:srgbClr val="000000"/>
                  </a:solidFill>
                  <a:latin typeface="Arial"/>
                  <a:cs typeface="+mn-cs"/>
                </a:rPr>
                <a:t>JOINT</a:t>
              </a:r>
            </a:p>
            <a:p>
              <a:pPr algn="ctr" eaLnBrk="0" hangingPunct="0"/>
              <a:r>
                <a:rPr lang="en-US" sz="1000" b="0" dirty="0">
                  <a:solidFill>
                    <a:srgbClr val="000000"/>
                  </a:solidFill>
                  <a:latin typeface="Arial"/>
                  <a:cs typeface="+mn-cs"/>
                </a:rPr>
                <a:t>Staff</a:t>
              </a:r>
            </a:p>
            <a:p>
              <a:pPr algn="ctr" eaLnBrk="0" hangingPunct="0"/>
              <a:r>
                <a:rPr lang="en-US" sz="1000" b="0" dirty="0">
                  <a:solidFill>
                    <a:srgbClr val="000000"/>
                  </a:solidFill>
                  <a:latin typeface="Arial"/>
                  <a:cs typeface="+mn-cs"/>
                </a:rPr>
                <a:t>CVN Staff</a:t>
              </a:r>
            </a:p>
            <a:p>
              <a:pPr algn="ctr" eaLnBrk="0" hangingPunct="0"/>
              <a:r>
                <a:rPr lang="en-US" sz="1000" b="0" dirty="0">
                  <a:solidFill>
                    <a:srgbClr val="000000"/>
                  </a:solidFill>
                  <a:latin typeface="Arial"/>
                  <a:cs typeface="+mn-cs"/>
                </a:rPr>
                <a:t>Afloat </a:t>
              </a:r>
              <a:r>
                <a:rPr lang="en-US" sz="1000" b="0" dirty="0" smtClean="0">
                  <a:solidFill>
                    <a:srgbClr val="000000"/>
                  </a:solidFill>
                  <a:latin typeface="Arial"/>
                  <a:cs typeface="+mn-cs"/>
                </a:rPr>
                <a:t>Staff</a:t>
              </a:r>
            </a:p>
            <a:p>
              <a:pPr algn="ctr" eaLnBrk="0" hangingPunct="0"/>
              <a:r>
                <a:rPr lang="en-US" sz="1000" b="0" dirty="0" smtClean="0">
                  <a:solidFill>
                    <a:srgbClr val="000000"/>
                  </a:solidFill>
                  <a:latin typeface="Arial"/>
                  <a:cs typeface="+mn-cs"/>
                </a:rPr>
                <a:t>Fellowship</a:t>
              </a:r>
              <a:endParaRPr lang="en-US" sz="1000" b="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61" name="AutoShape 60"/>
            <p:cNvSpPr>
              <a:spLocks noChangeArrowheads="1"/>
            </p:cNvSpPr>
            <p:nvPr/>
          </p:nvSpPr>
          <p:spPr bwMode="auto">
            <a:xfrm>
              <a:off x="5083175" y="5085608"/>
              <a:ext cx="679450" cy="131378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/>
            <a:p>
              <a:pPr algn="ctr" eaLnBrk="0" hangingPunct="0"/>
              <a:r>
                <a:rPr lang="en-US" sz="1000" b="0" dirty="0">
                  <a:solidFill>
                    <a:schemeClr val="tx1"/>
                  </a:solidFill>
                  <a:latin typeface="Arial"/>
                  <a:cs typeface="+mn-cs"/>
                </a:rPr>
                <a:t>DC</a:t>
              </a:r>
            </a:p>
            <a:p>
              <a:pPr algn="ctr" eaLnBrk="0" hangingPunct="0"/>
              <a:r>
                <a:rPr lang="en-US" sz="1000" b="0" dirty="0">
                  <a:solidFill>
                    <a:schemeClr val="tx1"/>
                  </a:solidFill>
                  <a:latin typeface="Arial"/>
                  <a:cs typeface="+mn-cs"/>
                </a:rPr>
                <a:t>Staff</a:t>
              </a:r>
            </a:p>
            <a:p>
              <a:pPr algn="ctr" eaLnBrk="0" hangingPunct="0"/>
              <a:r>
                <a:rPr lang="en-US" sz="1000" b="0" dirty="0" err="1">
                  <a:solidFill>
                    <a:schemeClr val="tx1"/>
                  </a:solidFill>
                  <a:latin typeface="Arial"/>
                  <a:cs typeface="+mn-cs"/>
                </a:rPr>
                <a:t>CVN</a:t>
              </a:r>
              <a:r>
                <a:rPr lang="en-US" sz="1000" b="0" dirty="0">
                  <a:solidFill>
                    <a:schemeClr val="tx1"/>
                  </a:solidFill>
                  <a:latin typeface="Arial"/>
                  <a:cs typeface="+mn-cs"/>
                </a:rPr>
                <a:t> Staff</a:t>
              </a:r>
            </a:p>
            <a:p>
              <a:pPr algn="ctr" eaLnBrk="0" hangingPunct="0"/>
              <a:r>
                <a:rPr lang="en-US" sz="1000" b="0" dirty="0">
                  <a:solidFill>
                    <a:schemeClr val="tx1"/>
                  </a:solidFill>
                  <a:latin typeface="Arial"/>
                  <a:cs typeface="+mn-cs"/>
                </a:rPr>
                <a:t>Afloat </a:t>
              </a:r>
              <a:r>
                <a:rPr lang="en-US" sz="1000" b="0" dirty="0" smtClean="0">
                  <a:solidFill>
                    <a:schemeClr val="tx1"/>
                  </a:solidFill>
                  <a:latin typeface="Arial"/>
                  <a:cs typeface="+mn-cs"/>
                </a:rPr>
                <a:t>Staff</a:t>
              </a:r>
            </a:p>
            <a:p>
              <a:pPr algn="ctr" eaLnBrk="0" hangingPunct="0"/>
              <a:r>
                <a:rPr lang="en-US" sz="1000" b="0" dirty="0" smtClean="0">
                  <a:solidFill>
                    <a:schemeClr val="tx1"/>
                  </a:solidFill>
                  <a:latin typeface="Arial"/>
                  <a:cs typeface="+mn-cs"/>
                </a:rPr>
                <a:t>Fellowship</a:t>
              </a:r>
            </a:p>
            <a:p>
              <a:pPr algn="ctr" eaLnBrk="0" hangingPunct="0"/>
              <a:r>
                <a:rPr lang="en-US" sz="1000" b="0" dirty="0">
                  <a:solidFill>
                    <a:schemeClr val="tx1"/>
                  </a:solidFill>
                  <a:latin typeface="Arial"/>
                  <a:cs typeface="+mn-cs"/>
                </a:rPr>
                <a:t>JPME</a:t>
              </a:r>
            </a:p>
          </p:txBody>
        </p:sp>
        <p:sp>
          <p:nvSpPr>
            <p:cNvPr id="62" name="AutoShape 61"/>
            <p:cNvSpPr>
              <a:spLocks noChangeArrowheads="1"/>
            </p:cNvSpPr>
            <p:nvPr/>
          </p:nvSpPr>
          <p:spPr bwMode="auto">
            <a:xfrm>
              <a:off x="2784475" y="5085608"/>
              <a:ext cx="714375" cy="131378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/>
            <a:p>
              <a:pPr algn="ctr" eaLnBrk="0" hangingPunct="0"/>
              <a:r>
                <a:rPr lang="en-US" sz="1000" b="0">
                  <a:solidFill>
                    <a:srgbClr val="000000"/>
                  </a:solidFill>
                  <a:latin typeface="Arial"/>
                  <a:cs typeface="+mn-cs"/>
                </a:rPr>
                <a:t>Ship</a:t>
              </a:r>
            </a:p>
            <a:p>
              <a:pPr algn="ctr" eaLnBrk="0" hangingPunct="0"/>
              <a:r>
                <a:rPr lang="en-US" sz="1000" b="0">
                  <a:solidFill>
                    <a:srgbClr val="000000"/>
                  </a:solidFill>
                  <a:latin typeface="Arial"/>
                  <a:cs typeface="+mn-cs"/>
                </a:rPr>
                <a:t>Afloat Staff</a:t>
              </a:r>
            </a:p>
            <a:p>
              <a:pPr algn="ctr" eaLnBrk="0" hangingPunct="0"/>
              <a:r>
                <a:rPr lang="en-US" sz="1000" b="0">
                  <a:solidFill>
                    <a:srgbClr val="000000"/>
                  </a:solidFill>
                  <a:latin typeface="Arial"/>
                  <a:cs typeface="+mn-cs"/>
                </a:rPr>
                <a:t>Squadron</a:t>
              </a:r>
            </a:p>
          </p:txBody>
        </p:sp>
        <p:sp>
          <p:nvSpPr>
            <p:cNvPr id="63" name="Text Box 63"/>
            <p:cNvSpPr txBox="1">
              <a:spLocks noChangeArrowheads="1"/>
            </p:cNvSpPr>
            <p:nvPr/>
          </p:nvSpPr>
          <p:spPr bwMode="auto">
            <a:xfrm>
              <a:off x="1524000" y="1814125"/>
              <a:ext cx="2628900" cy="402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endParaRPr lang="en-US" sz="14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64" name="Text Box 67"/>
            <p:cNvSpPr txBox="1">
              <a:spLocks noChangeArrowheads="1"/>
            </p:cNvSpPr>
            <p:nvPr/>
          </p:nvSpPr>
          <p:spPr bwMode="auto">
            <a:xfrm>
              <a:off x="6138863" y="3609975"/>
              <a:ext cx="1150937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1050" dirty="0">
                  <a:solidFill>
                    <a:srgbClr val="000000"/>
                  </a:solidFill>
                  <a:latin typeface="Arial"/>
                  <a:cs typeface="+mn-cs"/>
                </a:rPr>
                <a:t>MAJ CMD SBs</a:t>
              </a:r>
            </a:p>
          </p:txBody>
        </p:sp>
        <p:sp>
          <p:nvSpPr>
            <p:cNvPr id="65" name="Text Box 68"/>
            <p:cNvSpPr txBox="1">
              <a:spLocks noChangeArrowheads="1"/>
            </p:cNvSpPr>
            <p:nvPr/>
          </p:nvSpPr>
          <p:spPr bwMode="auto">
            <a:xfrm>
              <a:off x="4143375" y="3609975"/>
              <a:ext cx="1189038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1050" dirty="0">
                  <a:solidFill>
                    <a:srgbClr val="000000"/>
                  </a:solidFill>
                  <a:latin typeface="Arial"/>
                  <a:cs typeface="+mn-cs"/>
                </a:rPr>
                <a:t>CDR CMD SBs</a:t>
              </a:r>
            </a:p>
          </p:txBody>
        </p:sp>
        <p:sp>
          <p:nvSpPr>
            <p:cNvPr id="66" name="Text Box 70"/>
            <p:cNvSpPr txBox="1">
              <a:spLocks noChangeArrowheads="1"/>
            </p:cNvSpPr>
            <p:nvPr/>
          </p:nvSpPr>
          <p:spPr bwMode="auto">
            <a:xfrm>
              <a:off x="2944813" y="3609975"/>
              <a:ext cx="81121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1050" dirty="0">
                  <a:solidFill>
                    <a:srgbClr val="000000"/>
                  </a:solidFill>
                  <a:latin typeface="Arial"/>
                  <a:cs typeface="+mn-cs"/>
                </a:rPr>
                <a:t>DH  SBs</a:t>
              </a:r>
            </a:p>
          </p:txBody>
        </p:sp>
        <p:sp>
          <p:nvSpPr>
            <p:cNvPr id="67" name="Rectangle 74"/>
            <p:cNvSpPr>
              <a:spLocks noChangeArrowheads="1"/>
            </p:cNvSpPr>
            <p:nvPr/>
          </p:nvSpPr>
          <p:spPr bwMode="auto">
            <a:xfrm>
              <a:off x="6388100" y="4000500"/>
              <a:ext cx="609600" cy="46038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68" name="Text Box 52"/>
            <p:cNvSpPr txBox="1">
              <a:spLocks noChangeArrowheads="1"/>
            </p:cNvSpPr>
            <p:nvPr/>
          </p:nvSpPr>
          <p:spPr bwMode="auto">
            <a:xfrm>
              <a:off x="2630488" y="4059238"/>
              <a:ext cx="844550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000000"/>
                  </a:solidFill>
                  <a:latin typeface="Arial"/>
                </a:rPr>
                <a:t>O4 </a:t>
              </a:r>
              <a:r>
                <a:rPr lang="en-US" sz="1100" dirty="0">
                  <a:solidFill>
                    <a:srgbClr val="000000"/>
                  </a:solidFill>
                  <a:latin typeface="Arial"/>
                </a:rPr>
                <a:t>SB</a:t>
              </a:r>
            </a:p>
          </p:txBody>
        </p:sp>
        <p:sp>
          <p:nvSpPr>
            <p:cNvPr id="69" name="Text Box 52"/>
            <p:cNvSpPr txBox="1">
              <a:spLocks noChangeArrowheads="1"/>
            </p:cNvSpPr>
            <p:nvPr/>
          </p:nvSpPr>
          <p:spPr bwMode="auto">
            <a:xfrm>
              <a:off x="4446588" y="4059238"/>
              <a:ext cx="844550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000000"/>
                  </a:solidFill>
                  <a:latin typeface="Arial"/>
                </a:rPr>
                <a:t>O5 </a:t>
              </a:r>
              <a:r>
                <a:rPr lang="en-US" sz="1100" dirty="0">
                  <a:solidFill>
                    <a:srgbClr val="000000"/>
                  </a:solidFill>
                  <a:latin typeface="Arial"/>
                </a:rPr>
                <a:t>SB</a:t>
              </a:r>
            </a:p>
          </p:txBody>
        </p:sp>
        <p:sp>
          <p:nvSpPr>
            <p:cNvPr id="70" name="Text Box 52"/>
            <p:cNvSpPr txBox="1">
              <a:spLocks noChangeArrowheads="1"/>
            </p:cNvSpPr>
            <p:nvPr/>
          </p:nvSpPr>
          <p:spPr bwMode="auto">
            <a:xfrm>
              <a:off x="6275388" y="4059238"/>
              <a:ext cx="844550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100" dirty="0" smtClean="0">
                  <a:solidFill>
                    <a:srgbClr val="000000"/>
                  </a:solidFill>
                  <a:latin typeface="Arial"/>
                </a:rPr>
                <a:t>O6 </a:t>
              </a:r>
              <a:r>
                <a:rPr lang="en-US" sz="1100" dirty="0">
                  <a:solidFill>
                    <a:srgbClr val="000000"/>
                  </a:solidFill>
                  <a:latin typeface="Arial"/>
                </a:rPr>
                <a:t>SB</a:t>
              </a:r>
            </a:p>
          </p:txBody>
        </p:sp>
        <p:sp>
          <p:nvSpPr>
            <p:cNvPr id="71" name="AutoShape 65"/>
            <p:cNvSpPr>
              <a:spLocks noChangeArrowheads="1"/>
            </p:cNvSpPr>
            <p:nvPr/>
          </p:nvSpPr>
          <p:spPr bwMode="auto">
            <a:xfrm>
              <a:off x="6500813" y="3830638"/>
              <a:ext cx="165100" cy="304800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72" name="AutoShape 64"/>
            <p:cNvSpPr>
              <a:spLocks noChangeArrowheads="1"/>
            </p:cNvSpPr>
            <p:nvPr/>
          </p:nvSpPr>
          <p:spPr bwMode="auto">
            <a:xfrm>
              <a:off x="3392488" y="3821113"/>
              <a:ext cx="165100" cy="304800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73" name="AutoShape 65"/>
            <p:cNvSpPr>
              <a:spLocks noChangeArrowheads="1"/>
            </p:cNvSpPr>
            <p:nvPr/>
          </p:nvSpPr>
          <p:spPr bwMode="auto">
            <a:xfrm>
              <a:off x="6783388" y="3821113"/>
              <a:ext cx="165100" cy="304800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74" name="AutoShape 60"/>
            <p:cNvSpPr>
              <a:spLocks noChangeArrowheads="1"/>
            </p:cNvSpPr>
            <p:nvPr/>
          </p:nvSpPr>
          <p:spPr bwMode="auto">
            <a:xfrm>
              <a:off x="7900988" y="1876425"/>
              <a:ext cx="881062" cy="116885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rIns="0" anchor="ctr"/>
            <a:lstStyle/>
            <a:p>
              <a:pPr algn="ctr" eaLnBrk="0" hangingPunct="0"/>
              <a:r>
                <a:rPr lang="en-US" sz="1800">
                  <a:solidFill>
                    <a:srgbClr val="0070C0"/>
                  </a:solidFill>
                  <a:latin typeface="Arial"/>
                  <a:cs typeface="+mn-cs"/>
                </a:rPr>
                <a:t>DC/</a:t>
              </a:r>
            </a:p>
            <a:p>
              <a:pPr algn="ctr" eaLnBrk="0" hangingPunct="0"/>
              <a:r>
                <a:rPr lang="en-US" sz="1800">
                  <a:solidFill>
                    <a:srgbClr val="0070C0"/>
                  </a:solidFill>
                  <a:latin typeface="Arial"/>
                  <a:cs typeface="+mn-cs"/>
                </a:rPr>
                <a:t>Major</a:t>
              </a:r>
            </a:p>
            <a:p>
              <a:pPr algn="ctr" eaLnBrk="0" hangingPunct="0"/>
              <a:r>
                <a:rPr lang="en-US" sz="1800">
                  <a:solidFill>
                    <a:srgbClr val="0070C0"/>
                  </a:solidFill>
                  <a:latin typeface="Arial"/>
                  <a:cs typeface="+mn-cs"/>
                </a:rPr>
                <a:t>Staff</a:t>
              </a:r>
            </a:p>
          </p:txBody>
        </p:sp>
        <p:sp>
          <p:nvSpPr>
            <p:cNvPr id="75" name="Rectangle 87"/>
            <p:cNvSpPr>
              <a:spLocks noChangeArrowheads="1"/>
            </p:cNvSpPr>
            <p:nvPr/>
          </p:nvSpPr>
          <p:spPr bwMode="auto">
            <a:xfrm>
              <a:off x="2743200" y="4010025"/>
              <a:ext cx="590550" cy="57150"/>
            </a:xfrm>
            <a:prstGeom prst="rect">
              <a:avLst/>
            </a:prstGeom>
            <a:solidFill>
              <a:srgbClr val="0070C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76" name="AutoShape 64"/>
            <p:cNvSpPr>
              <a:spLocks noChangeArrowheads="1"/>
            </p:cNvSpPr>
            <p:nvPr/>
          </p:nvSpPr>
          <p:spPr bwMode="auto">
            <a:xfrm>
              <a:off x="3106738" y="3811588"/>
              <a:ext cx="165100" cy="304800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77" name="Rectangle 89"/>
            <p:cNvSpPr>
              <a:spLocks noChangeArrowheads="1"/>
            </p:cNvSpPr>
            <p:nvPr/>
          </p:nvSpPr>
          <p:spPr bwMode="auto">
            <a:xfrm>
              <a:off x="4591050" y="4010025"/>
              <a:ext cx="561975" cy="5715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78" name="AutoShape 64"/>
            <p:cNvSpPr>
              <a:spLocks noChangeArrowheads="1"/>
            </p:cNvSpPr>
            <p:nvPr/>
          </p:nvSpPr>
          <p:spPr bwMode="auto">
            <a:xfrm>
              <a:off x="4478338" y="3802063"/>
              <a:ext cx="165100" cy="304800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79" name="AutoShape 64"/>
            <p:cNvSpPr>
              <a:spLocks noChangeArrowheads="1"/>
            </p:cNvSpPr>
            <p:nvPr/>
          </p:nvSpPr>
          <p:spPr bwMode="auto">
            <a:xfrm>
              <a:off x="4783138" y="3821113"/>
              <a:ext cx="165100" cy="304800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endParaRPr lang="en-US" sz="2400" b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80" name="Rectangle 47"/>
            <p:cNvSpPr>
              <a:spLocks noChangeArrowheads="1"/>
            </p:cNvSpPr>
            <p:nvPr/>
          </p:nvSpPr>
          <p:spPr bwMode="auto">
            <a:xfrm>
              <a:off x="5943600" y="2511883"/>
              <a:ext cx="714375" cy="53340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136525" rIns="0" bIns="136525"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>
                  <a:solidFill>
                    <a:srgbClr val="000000"/>
                  </a:solidFill>
                  <a:latin typeface="Arial"/>
                  <a:cs typeface="+mn-cs"/>
                </a:rPr>
                <a:t>SHORE/ SEA</a:t>
              </a:r>
            </a:p>
          </p:txBody>
        </p:sp>
      </p:grpSp>
      <p:sp>
        <p:nvSpPr>
          <p:cNvPr id="81" name="Rectangle 52"/>
          <p:cNvSpPr>
            <a:spLocks noChangeArrowheads="1"/>
          </p:cNvSpPr>
          <p:nvPr/>
        </p:nvSpPr>
        <p:spPr bwMode="auto">
          <a:xfrm>
            <a:off x="3479800" y="2329216"/>
            <a:ext cx="177800" cy="40775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tIns="46038" rIns="0" bIns="46038" anchor="ctr" anchorCtr="1"/>
          <a:lstStyle/>
          <a:p>
            <a:pPr algn="ctr" eaLnBrk="0" hangingPunct="0">
              <a:spcBef>
                <a:spcPct val="50000"/>
              </a:spcBef>
            </a:pPr>
            <a:r>
              <a:rPr lang="en-US" sz="900" dirty="0">
                <a:solidFill>
                  <a:srgbClr val="000000"/>
                </a:solidFill>
                <a:latin typeface="Arial"/>
                <a:cs typeface="+mn-cs"/>
              </a:rPr>
              <a:t>FRS</a:t>
            </a:r>
          </a:p>
        </p:txBody>
      </p:sp>
      <p:sp>
        <p:nvSpPr>
          <p:cNvPr id="82" name="Oval 81"/>
          <p:cNvSpPr/>
          <p:nvPr/>
        </p:nvSpPr>
        <p:spPr bwMode="auto">
          <a:xfrm>
            <a:off x="6034881" y="2192055"/>
            <a:ext cx="324643" cy="717511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4391024" y="2192056"/>
            <a:ext cx="324643" cy="717511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Text Box 70"/>
          <p:cNvSpPr txBox="1">
            <a:spLocks noChangeArrowheads="1"/>
          </p:cNvSpPr>
          <p:nvPr/>
        </p:nvSpPr>
        <p:spPr bwMode="auto">
          <a:xfrm>
            <a:off x="3922712" y="1867402"/>
            <a:ext cx="2925762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/>
                <a:cs typeface="+mn-cs"/>
              </a:rPr>
              <a:t>IN-RESIDENCE GRADUATE EDUCATION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/>
                <a:cs typeface="+mn-cs"/>
              </a:rPr>
              <a:t>CAREER WINDOWS</a:t>
            </a:r>
            <a:endParaRPr lang="en-US" sz="100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85" name="AutoShape 48"/>
          <p:cNvSpPr>
            <a:spLocks noChangeArrowheads="1"/>
          </p:cNvSpPr>
          <p:nvPr/>
        </p:nvSpPr>
        <p:spPr bwMode="auto">
          <a:xfrm>
            <a:off x="986518" y="1670098"/>
            <a:ext cx="2411413" cy="40862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dirty="0" smtClean="0">
                <a:solidFill>
                  <a:schemeClr val="bg1"/>
                </a:solidFill>
                <a:latin typeface="+mj-lt"/>
              </a:rPr>
              <a:t>Warfare Area Focus</a:t>
            </a:r>
            <a:endParaRPr lang="en-US" altLang="en-US" sz="18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86" name="Straight Connector 2"/>
          <p:cNvCxnSpPr>
            <a:cxnSpLocks noChangeShapeType="1"/>
          </p:cNvCxnSpPr>
          <p:nvPr/>
        </p:nvCxnSpPr>
        <p:spPr bwMode="auto">
          <a:xfrm flipH="1">
            <a:off x="3463880" y="1867402"/>
            <a:ext cx="12744" cy="2419054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" name="Rectangle 72"/>
          <p:cNvSpPr>
            <a:spLocks noChangeArrowheads="1"/>
          </p:cNvSpPr>
          <p:nvPr/>
        </p:nvSpPr>
        <p:spPr bwMode="auto">
          <a:xfrm>
            <a:off x="776969" y="3099191"/>
            <a:ext cx="2667000" cy="203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o"/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MSR: Time After “Wings”</a:t>
            </a:r>
          </a:p>
        </p:txBody>
      </p:sp>
      <p:sp>
        <p:nvSpPr>
          <p:cNvPr id="88" name="Rectangle 51"/>
          <p:cNvSpPr>
            <a:spLocks noChangeArrowheads="1"/>
          </p:cNvSpPr>
          <p:nvPr/>
        </p:nvSpPr>
        <p:spPr bwMode="auto">
          <a:xfrm>
            <a:off x="4375237" y="3138790"/>
            <a:ext cx="1028700" cy="40775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tIns="136525" rIns="0" bIns="136525" anchor="ctr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PRODUCTION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FLYING/STAFF</a:t>
            </a:r>
            <a:endParaRPr kumimoji="0" lang="en-US" sz="7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9" name="Rectangle 51"/>
          <p:cNvSpPr>
            <a:spLocks noChangeArrowheads="1"/>
          </p:cNvSpPr>
          <p:nvPr/>
        </p:nvSpPr>
        <p:spPr bwMode="auto">
          <a:xfrm>
            <a:off x="5402711" y="3133874"/>
            <a:ext cx="1028700" cy="40775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tIns="136525" rIns="0" bIns="136525" anchor="ctr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PRODUCTION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FLYING/STAFF</a:t>
            </a:r>
            <a:endParaRPr kumimoji="0" lang="en-US" sz="7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0" name="Rectangle 51"/>
          <p:cNvSpPr>
            <a:spLocks noChangeArrowheads="1"/>
          </p:cNvSpPr>
          <p:nvPr/>
        </p:nvSpPr>
        <p:spPr bwMode="auto">
          <a:xfrm>
            <a:off x="6438024" y="3135206"/>
            <a:ext cx="1028700" cy="40775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tIns="136525" rIns="0" bIns="136525" anchor="ctr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PRODUCTION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FLYING/STAFF</a:t>
            </a:r>
            <a:endParaRPr kumimoji="0" lang="en-US" sz="7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1" name="Rectangle 51"/>
          <p:cNvSpPr>
            <a:spLocks noChangeArrowheads="1"/>
          </p:cNvSpPr>
          <p:nvPr/>
        </p:nvSpPr>
        <p:spPr bwMode="auto">
          <a:xfrm>
            <a:off x="7473336" y="3132882"/>
            <a:ext cx="1227883" cy="40775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45720" tIns="136525" rIns="0" bIns="136525" anchor="ctr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PRODUCTION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FLYING/STAFF</a:t>
            </a:r>
            <a:endParaRPr kumimoji="0" lang="en-US" sz="7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58078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85800" y="5105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156367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0" dirty="0" smtClean="0">
                <a:solidFill>
                  <a:schemeClr val="tx2"/>
                </a:solidFill>
                <a:latin typeface="Arial" charset="0"/>
              </a:rPr>
              <a:t>Exceptions to Policy</a:t>
            </a:r>
            <a:endParaRPr lang="en-US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214432"/>
            <a:ext cx="8515350" cy="5314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Advertised with detailed notes sent to all eligible officers and their ISICs.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Request adjudication was recommended by PERS-43 and determined by the Board President prior to convening.  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ETPs were generally intended for officers pulled In Zone early for CDR while still competing for a HW DH FITREP.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77 Deferral requests were approved for IZ officers.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15 HSC, 14 HSM, 21 MPRF, 2 VAQ, 11 VAW, 11 VFA, 3 VRC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33 OP Only Looks were approved for AZ officers.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1600" i="0" dirty="0" smtClean="0"/>
              <a:t> 1 HM, 6 HSC, 8 HSM, 2 VAQ, 1 VAW, 1 VRC, 4 VFA, 9 MPRF, 1 VQ(T)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i="0" dirty="0" smtClean="0"/>
              <a:t>One Additional Look was approved.</a:t>
            </a:r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i="0" dirty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i="0" dirty="0" smtClean="0"/>
          </a:p>
          <a:p>
            <a:pPr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982845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6245"/>
            <a:ext cx="7772400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b="1" dirty="0" smtClean="0">
                <a:solidFill>
                  <a:schemeClr val="tx1"/>
                </a:solidFill>
              </a:rPr>
              <a:t>Board Results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5326" y="1212275"/>
            <a:ext cx="8097253" cy="4608493"/>
          </a:xfrm>
        </p:spPr>
        <p:txBody>
          <a:bodyPr/>
          <a:lstStyle/>
          <a:p>
            <a:pPr eaLnBrk="1" hangingPunct="1"/>
            <a:r>
              <a:rPr lang="en-US" sz="2800" b="1" kern="1200" dirty="0" smtClean="0">
                <a:latin typeface="Arial" charset="0"/>
              </a:rPr>
              <a:t>URL SG05 (AZ) – 69</a:t>
            </a:r>
          </a:p>
          <a:p>
            <a:pPr lvl="1" eaLnBrk="1" hangingPunct="1"/>
            <a:r>
              <a:rPr lang="en-US" b="1" kern="1200" dirty="0" smtClean="0">
                <a:latin typeface="Arial" charset="0"/>
              </a:rPr>
              <a:t>34 OP</a:t>
            </a:r>
          </a:p>
          <a:p>
            <a:pPr lvl="1" eaLnBrk="1" hangingPunct="1"/>
            <a:r>
              <a:rPr lang="en-US" b="1" kern="1200" dirty="0" smtClean="0">
                <a:latin typeface="Arial" charset="0"/>
              </a:rPr>
              <a:t>29 OP-T</a:t>
            </a:r>
            <a:r>
              <a:rPr lang="en-US" b="1" kern="1200" dirty="0" smtClean="0">
                <a:solidFill>
                  <a:srgbClr val="FF0000"/>
                </a:solidFill>
                <a:latin typeface="Arial" charset="0"/>
              </a:rPr>
              <a:t>	     	  </a:t>
            </a:r>
          </a:p>
          <a:p>
            <a:pPr lvl="1" eaLnBrk="1" hangingPunct="1"/>
            <a:r>
              <a:rPr lang="en-US" b="1" kern="1200" dirty="0" smtClean="0">
                <a:latin typeface="Arial" charset="0"/>
              </a:rPr>
              <a:t>6 SM       </a:t>
            </a:r>
            <a:r>
              <a:rPr lang="en-US" b="1" kern="1200" dirty="0" smtClean="0">
                <a:solidFill>
                  <a:srgbClr val="FF0000"/>
                </a:solidFill>
                <a:latin typeface="Arial" charset="0"/>
              </a:rPr>
              <a:t>	</a:t>
            </a:r>
            <a:endParaRPr lang="en-US" b="1" kern="1200" dirty="0">
              <a:solidFill>
                <a:srgbClr val="FF0000"/>
              </a:solidFill>
              <a:latin typeface="Arial" charset="0"/>
            </a:endParaRPr>
          </a:p>
          <a:p>
            <a:pPr eaLnBrk="1" hangingPunct="1"/>
            <a:r>
              <a:rPr lang="en-US" sz="2800" b="1" kern="1200" dirty="0" smtClean="0">
                <a:latin typeface="Arial" charset="0"/>
              </a:rPr>
              <a:t>URL SG06 (IZ) –  53 OP</a:t>
            </a:r>
          </a:p>
          <a:p>
            <a:pPr eaLnBrk="1" hangingPunct="1"/>
            <a:r>
              <a:rPr lang="en-US" sz="2800" b="1" kern="1200" dirty="0">
                <a:latin typeface="Arial" charset="0"/>
              </a:rPr>
              <a:t>Bonus – </a:t>
            </a:r>
            <a:r>
              <a:rPr lang="en-US" sz="2800" b="1" kern="1200" dirty="0" smtClean="0">
                <a:latin typeface="Arial" charset="0"/>
              </a:rPr>
              <a:t>5  </a:t>
            </a:r>
          </a:p>
          <a:p>
            <a:pPr eaLnBrk="1" hangingPunct="1"/>
            <a:r>
              <a:rPr lang="en-US" sz="2800" b="1" kern="1200" dirty="0" smtClean="0">
                <a:latin typeface="Arial" charset="0"/>
              </a:rPr>
              <a:t>Test – </a:t>
            </a:r>
            <a:r>
              <a:rPr lang="en-US" sz="2800" b="1" kern="1200" dirty="0">
                <a:latin typeface="Arial" charset="0"/>
              </a:rPr>
              <a:t>3</a:t>
            </a:r>
            <a:r>
              <a:rPr lang="en-US" sz="2800" b="1" kern="1200" dirty="0" smtClean="0">
                <a:latin typeface="Arial" charset="0"/>
              </a:rPr>
              <a:t>          </a:t>
            </a:r>
            <a:endParaRPr lang="en-US" sz="2800" b="1" kern="1200" dirty="0">
              <a:latin typeface="Arial" charset="0"/>
            </a:endParaRPr>
          </a:p>
          <a:p>
            <a:pPr eaLnBrk="1" hangingPunct="1"/>
            <a:r>
              <a:rPr lang="en-US" sz="2800" b="1" kern="1200" dirty="0" smtClean="0">
                <a:latin typeface="Arial" charset="0"/>
              </a:rPr>
              <a:t>LDO </a:t>
            </a:r>
            <a:r>
              <a:rPr lang="en-US" sz="2800" b="1" kern="1200" dirty="0">
                <a:latin typeface="Arial" charset="0"/>
              </a:rPr>
              <a:t>– </a:t>
            </a:r>
            <a:r>
              <a:rPr lang="en-US" sz="2800" b="1" kern="1200" dirty="0" smtClean="0">
                <a:latin typeface="Arial" charset="0"/>
              </a:rPr>
              <a:t> </a:t>
            </a:r>
            <a:r>
              <a:rPr lang="en-US" sz="2800" b="1" kern="1200" dirty="0">
                <a:latin typeface="Arial" charset="0"/>
              </a:rPr>
              <a:t>5</a:t>
            </a:r>
            <a:r>
              <a:rPr lang="en-US" sz="2800" b="1" kern="1200" dirty="0" smtClean="0">
                <a:latin typeface="Arial" charset="0"/>
              </a:rPr>
              <a:t> OP, 1 SM</a:t>
            </a:r>
          </a:p>
          <a:p>
            <a:pPr eaLnBrk="1" hangingPunct="1"/>
            <a:r>
              <a:rPr lang="en-US" sz="2800" b="1" kern="1200" dirty="0" smtClean="0">
                <a:latin typeface="Arial" charset="0"/>
              </a:rPr>
              <a:t>AMDO – </a:t>
            </a:r>
            <a:r>
              <a:rPr lang="en-US" sz="2800" b="1" kern="1200" dirty="0">
                <a:latin typeface="Arial" charset="0"/>
              </a:rPr>
              <a:t>8</a:t>
            </a:r>
            <a:r>
              <a:rPr lang="en-US" sz="2800" b="1" kern="1200" dirty="0" smtClean="0">
                <a:latin typeface="Arial" charset="0"/>
              </a:rPr>
              <a:t> OP, 2 Bonus</a:t>
            </a:r>
            <a:endParaRPr lang="en-US" sz="2800" b="1" kern="1200" dirty="0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33189" y="5934670"/>
            <a:ext cx="7277622" cy="461665"/>
          </a:xfrm>
          <a:prstGeom prst="rect">
            <a:avLst/>
          </a:prstGeom>
          <a:solidFill>
            <a:srgbClr val="000066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pPr marL="171450" indent="-171450" algn="ctr" eaLnBrk="0" hangingPunct="0">
              <a:spcBef>
                <a:spcPct val="50000"/>
              </a:spcBef>
              <a:defRPr/>
            </a:pPr>
            <a:r>
              <a:rPr lang="en-US" sz="2400" dirty="0" smtClean="0">
                <a:solidFill>
                  <a:srgbClr val="FFFF00"/>
                </a:solidFill>
                <a:latin typeface="+mj-lt"/>
              </a:rPr>
              <a:t>146</a:t>
            </a:r>
            <a:r>
              <a:rPr lang="en-US" sz="2400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+mj-lt"/>
              </a:rPr>
              <a:t> Commanding Officers Selected</a:t>
            </a:r>
            <a:endParaRPr lang="en-US" sz="24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62411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393700" y="1352550"/>
            <a:ext cx="8839200" cy="473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lvl="1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294 of 428 o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f 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eligibles were </a:t>
            </a: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Hard Breakout (HBO)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 #1 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DHs </a:t>
            </a:r>
            <a:endParaRPr lang="en-US" sz="2000" b="1" i="0" dirty="0" smtClean="0">
              <a:solidFill>
                <a:schemeClr val="tx1"/>
              </a:solidFill>
              <a:latin typeface="+mn-lt"/>
            </a:endParaRPr>
          </a:p>
          <a:p>
            <a:pPr marL="571500" lvl="1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All 122 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URL selects were 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HBO #1 DHs  (122/428=28.5%)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		          </a:t>
            </a:r>
          </a:p>
          <a:p>
            <a:pPr marL="571500" lvl="1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172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#1 DHs not 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selected (40 &gt; 11 and </a:t>
            </a: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85 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&gt; 6 month tickets)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	</a:t>
            </a:r>
          </a:p>
          <a:p>
            <a:pPr marL="571500" lvl="1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SG-05 - 249 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remaining 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AZ </a:t>
            </a:r>
            <a:r>
              <a:rPr lang="en-US" sz="2000" b="1" i="0" dirty="0" err="1" smtClean="0">
                <a:solidFill>
                  <a:schemeClr val="tx1"/>
                </a:solidFill>
                <a:latin typeface="+mn-lt"/>
              </a:rPr>
              <a:t>eligibles</a:t>
            </a:r>
            <a:endParaRPr lang="en-US" sz="2000" b="1" i="0" dirty="0">
              <a:solidFill>
                <a:schemeClr val="tx1"/>
              </a:solidFill>
              <a:latin typeface="+mn-lt"/>
            </a:endParaRPr>
          </a:p>
          <a:p>
            <a:pPr marL="1143000" lvl="2" indent="-4572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162 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were 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#1 DHs </a:t>
            </a:r>
            <a:endParaRPr lang="en-US" sz="2000" b="1" i="0" dirty="0" smtClean="0">
              <a:solidFill>
                <a:schemeClr val="tx1"/>
              </a:solidFill>
              <a:latin typeface="+mn-lt"/>
            </a:endParaRPr>
          </a:p>
          <a:p>
            <a:pPr marL="1143000" lvl="2" indent="-4572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69 selected 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OP, OP-T, or 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SM (69/162=43%) </a:t>
            </a:r>
          </a:p>
          <a:p>
            <a:pPr marL="1143000" lvl="2" indent="-4572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i="0" dirty="0" err="1" smtClean="0">
                <a:solidFill>
                  <a:schemeClr val="tx1"/>
                </a:solidFill>
                <a:latin typeface="+mn-lt"/>
              </a:rPr>
              <a:t>Avg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 select ticket 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length: 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	Operational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9.9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mos</a:t>
            </a:r>
          </a:p>
          <a:p>
            <a:pPr marL="228600" lvl="1" algn="l">
              <a:spcBef>
                <a:spcPts val="400"/>
              </a:spcBef>
              <a:defRPr/>
            </a:pPr>
            <a:r>
              <a:rPr lang="en-US" sz="2000" b="1" i="0" dirty="0">
                <a:solidFill>
                  <a:schemeClr val="tx1"/>
                </a:solidFill>
                <a:latin typeface="+mn-lt"/>
              </a:rPr>
              <a:t>		 	         	        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	OP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, OP-T, SM	</a:t>
            </a: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8.0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000" b="1" i="0" dirty="0" err="1" smtClean="0">
                <a:solidFill>
                  <a:schemeClr val="tx1"/>
                </a:solidFill>
                <a:latin typeface="+mn-lt"/>
              </a:rPr>
              <a:t>mos</a:t>
            </a:r>
            <a:endParaRPr lang="en-US" sz="2000" b="1" i="0" dirty="0" smtClean="0">
              <a:solidFill>
                <a:schemeClr val="tx1"/>
              </a:solidFill>
              <a:latin typeface="+mn-lt"/>
            </a:endParaRPr>
          </a:p>
          <a:p>
            <a:pPr marL="571500" lvl="1" indent="-3937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SG-06 - </a:t>
            </a: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179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 IZ </a:t>
            </a:r>
            <a:r>
              <a:rPr lang="en-US" sz="2000" b="1" i="0" dirty="0" err="1" smtClean="0">
                <a:solidFill>
                  <a:schemeClr val="tx1"/>
                </a:solidFill>
                <a:latin typeface="+mn-lt"/>
              </a:rPr>
              <a:t>eligibles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 (256 </a:t>
            </a: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before Deferrals)</a:t>
            </a:r>
            <a:endParaRPr lang="en-US" sz="2000" b="1" i="0" dirty="0">
              <a:solidFill>
                <a:schemeClr val="tx1"/>
              </a:solidFill>
              <a:latin typeface="+mn-lt"/>
            </a:endParaRPr>
          </a:p>
          <a:p>
            <a:pPr marL="1143000" lvl="2" indent="-4572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132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 were 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#1 DHs </a:t>
            </a:r>
            <a:endParaRPr lang="en-US" sz="2000" b="1" i="0" dirty="0" smtClean="0">
              <a:solidFill>
                <a:schemeClr val="tx1"/>
              </a:solidFill>
              <a:latin typeface="+mn-lt"/>
            </a:endParaRPr>
          </a:p>
          <a:p>
            <a:pPr marL="1143000" lvl="2" indent="-4572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53 selected 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OP 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(53/132=40%)</a:t>
            </a:r>
          </a:p>
          <a:p>
            <a:pPr marL="1143000" lvl="2" indent="-457200" algn="l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Avg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. 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select ticket 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length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:	Operational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i="0" dirty="0" smtClean="0">
                <a:solidFill>
                  <a:schemeClr val="tx1"/>
                </a:solidFill>
                <a:latin typeface="+mn-lt"/>
              </a:rPr>
              <a:t>10.1</a:t>
            </a:r>
            <a:r>
              <a:rPr lang="en-US" sz="2000" b="1" i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000" b="1" i="0" dirty="0">
                <a:solidFill>
                  <a:schemeClr val="tx1"/>
                </a:solidFill>
                <a:latin typeface="+mn-lt"/>
              </a:rPr>
              <a:t>mos </a:t>
            </a:r>
            <a:r>
              <a:rPr lang="en-US" sz="2000" b="1" i="0" dirty="0">
                <a:latin typeface="+mn-lt"/>
              </a:rPr>
              <a:t>	</a:t>
            </a:r>
          </a:p>
        </p:txBody>
      </p:sp>
      <p:sp>
        <p:nvSpPr>
          <p:cNvPr id="7172" name="Text Box 2"/>
          <p:cNvSpPr txBox="1">
            <a:spLocks noChangeArrowheads="1"/>
          </p:cNvSpPr>
          <p:nvPr/>
        </p:nvSpPr>
        <p:spPr bwMode="auto">
          <a:xfrm>
            <a:off x="1081089" y="363830"/>
            <a:ext cx="72866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i="0" dirty="0" smtClean="0">
                <a:latin typeface="+mn-lt"/>
              </a:rPr>
              <a:t>URL DH FITREPs </a:t>
            </a:r>
            <a:r>
              <a:rPr lang="en-US" altLang="en-US" sz="2800" b="1" i="0" dirty="0" smtClean="0">
                <a:latin typeface="+mj-lt"/>
              </a:rPr>
              <a:t>(SG-05/06)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595312" y="5862632"/>
            <a:ext cx="7924800" cy="457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b="1" i="1" dirty="0" smtClean="0">
                <a:solidFill>
                  <a:srgbClr val="FFFF00"/>
                </a:solidFill>
                <a:latin typeface="+mn-lt"/>
              </a:rPr>
              <a:t>Competition for Command remains fierce!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457200" y="2438400"/>
            <a:ext cx="815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Line 7"/>
          <p:cNvSpPr>
            <a:spLocks noChangeShapeType="1"/>
          </p:cNvSpPr>
          <p:nvPr/>
        </p:nvSpPr>
        <p:spPr bwMode="auto">
          <a:xfrm>
            <a:off x="533400" y="4206241"/>
            <a:ext cx="807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173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">
  <a:themeElements>
    <a:clrScheme name="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CECFF"/>
        </a:solidFill>
        <a:ln w="9525">
          <a:solidFill>
            <a:srgbClr val="000000"/>
          </a:solidFill>
          <a:round/>
          <a:headEnd/>
          <a:tailEnd/>
        </a:ln>
      </a:spPr>
      <a:bodyPr wrap="none" anchor="ctr"/>
      <a:lstStyle>
        <a:defPPr marL="0" marR="0" indent="0" defTabSz="91440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050" b="0" i="0" u="none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1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">
  <a:themeElements>
    <a:clrScheme name="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3333CC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3333CC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C3B31C59DA764BB1279A1B3F7D84A1" ma:contentTypeVersion="2" ma:contentTypeDescription="Create a new document." ma:contentTypeScope="" ma:versionID="df2368395e79147bc73b00028f47e756">
  <xsd:schema xmlns:xsd="http://www.w3.org/2001/XMLSchema" xmlns:xs="http://www.w3.org/2001/XMLSchema" xmlns:p="http://schemas.microsoft.com/office/2006/metadata/properties" xmlns:ns1="http://schemas.microsoft.com/sharepoint/v3" xmlns:ns2="10f1aa0a-179b-49cb-8a72-3a924897e106" targetNamespace="http://schemas.microsoft.com/office/2006/metadata/properties" ma:root="true" ma:fieldsID="caf4e9299edb4fa8ee2d743c116403eb" ns1:_="" ns2:_="">
    <xsd:import namespace="http://schemas.microsoft.com/sharepoint/v3"/>
    <xsd:import namespace="10f1aa0a-179b-49cb-8a72-3a924897e10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1aa0a-179b-49cb-8a72-3a924897e10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0F55A2C-82DD-4A52-AD38-EB32D41B21FB}"/>
</file>

<file path=customXml/itemProps2.xml><?xml version="1.0" encoding="utf-8"?>
<ds:datastoreItem xmlns:ds="http://schemas.openxmlformats.org/officeDocument/2006/customXml" ds:itemID="{2B416557-1AAC-4EAC-A36E-4C8E18A6F23F}"/>
</file>

<file path=customXml/itemProps3.xml><?xml version="1.0" encoding="utf-8"?>
<ds:datastoreItem xmlns:ds="http://schemas.openxmlformats.org/officeDocument/2006/customXml" ds:itemID="{17118CDC-4152-434D-A629-53A315206CF3}"/>
</file>

<file path=customXml/itemProps4.xml><?xml version="1.0" encoding="utf-8"?>
<ds:datastoreItem xmlns:ds="http://schemas.openxmlformats.org/officeDocument/2006/customXml" ds:itemID="{20599A11-47DC-4177-BB12-59CE3ABEC4A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58709</TotalTime>
  <Words>4908</Words>
  <Application>Microsoft Office PowerPoint</Application>
  <PresentationFormat>Letter Paper (8.5x11 in)</PresentationFormat>
  <Paragraphs>2661</Paragraphs>
  <Slides>49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7" baseType="lpstr">
      <vt:lpstr>Arial Unicode MS</vt:lpstr>
      <vt:lpstr>Arial</vt:lpstr>
      <vt:lpstr>Arial Black</vt:lpstr>
      <vt:lpstr>Calibri</vt:lpstr>
      <vt:lpstr>Times New Roman</vt:lpstr>
      <vt:lpstr>Wingdings</vt:lpstr>
      <vt:lpstr>standard</vt:lpstr>
      <vt:lpstr>1_standard</vt:lpstr>
      <vt:lpstr>PowerPoint Presentation</vt:lpstr>
      <vt:lpstr>Purpose</vt:lpstr>
      <vt:lpstr>PowerPoint Presentation</vt:lpstr>
      <vt:lpstr>Precept</vt:lpstr>
      <vt:lpstr>Convening Order</vt:lpstr>
      <vt:lpstr>Aviation Career Path</vt:lpstr>
      <vt:lpstr>PowerPoint Presentation</vt:lpstr>
      <vt:lpstr>Board Results</vt:lpstr>
      <vt:lpstr>PowerPoint Presentation</vt:lpstr>
      <vt:lpstr>PowerPoint Presentation</vt:lpstr>
      <vt:lpstr>Diversity Statistics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Test Command (TPS/VX-31)</vt:lpstr>
      <vt:lpstr>Test Command (TPS/VX-31)</vt:lpstr>
      <vt:lpstr>Test Command (VX-20)</vt:lpstr>
      <vt:lpstr>Test Command (VX-20)</vt:lpstr>
      <vt:lpstr>PowerPoint Presentation</vt:lpstr>
      <vt:lpstr>Operational Command Path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PERS-43 Overview</dc:title>
  <dc:creator>BUPERS</dc:creator>
  <cp:lastModifiedBy>January, Ryan P LT NPC, PERS-432E</cp:lastModifiedBy>
  <cp:revision>1411</cp:revision>
  <cp:lastPrinted>2019-04-09T01:10:51Z</cp:lastPrinted>
  <dcterms:created xsi:type="dcterms:W3CDTF">1997-11-24T20:02:58Z</dcterms:created>
  <dcterms:modified xsi:type="dcterms:W3CDTF">2019-05-16T20:22:41Z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0x01010018C3B31C59DA764BB1279A1B3F7D84A1</vt:lpwstr>
  </property>
  <property fmtid="{D5CDD505-2E9C-101B-9397-08002B2CF9AE}" pid="3" name="Order">
    <vt:r8>16500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